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82" r:id="rId5"/>
    <p:sldId id="455" r:id="rId6"/>
    <p:sldId id="284" r:id="rId7"/>
    <p:sldId id="387" r:id="rId8"/>
    <p:sldId id="285" r:id="rId9"/>
    <p:sldId id="289" r:id="rId10"/>
    <p:sldId id="389" r:id="rId11"/>
    <p:sldId id="394" r:id="rId12"/>
    <p:sldId id="288" r:id="rId13"/>
    <p:sldId id="390" r:id="rId14"/>
    <p:sldId id="290" r:id="rId15"/>
    <p:sldId id="291" r:id="rId16"/>
    <p:sldId id="505" r:id="rId17"/>
    <p:sldId id="393" r:id="rId18"/>
    <p:sldId id="293" r:id="rId19"/>
    <p:sldId id="527" r:id="rId20"/>
    <p:sldId id="317" r:id="rId21"/>
    <p:sldId id="318" r:id="rId22"/>
    <p:sldId id="319" r:id="rId23"/>
    <p:sldId id="321" r:id="rId24"/>
    <p:sldId id="391" r:id="rId25"/>
    <p:sldId id="326" r:id="rId26"/>
    <p:sldId id="327" r:id="rId27"/>
    <p:sldId id="297" r:id="rId28"/>
    <p:sldId id="298" r:id="rId29"/>
    <p:sldId id="301" r:id="rId30"/>
    <p:sldId id="303" r:id="rId31"/>
    <p:sldId id="306" r:id="rId32"/>
    <p:sldId id="307" r:id="rId33"/>
    <p:sldId id="323" r:id="rId34"/>
    <p:sldId id="309" r:id="rId35"/>
    <p:sldId id="310" r:id="rId36"/>
    <p:sldId id="392" r:id="rId37"/>
    <p:sldId id="324" r:id="rId38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ngsoft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525A"/>
    <a:srgbClr val="B6BBC6"/>
    <a:srgbClr val="ADB2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jpeg>
</file>

<file path=ppt/media/image60.png>
</file>

<file path=ppt/media/image61.png>
</file>

<file path=ppt/media/image7.jpeg>
</file>

<file path=ppt/media/image8.png>
</file>

<file path=ppt/media/image9.jpeg>
</file>

<file path=ppt/media/media1.wa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F617EF3A-340B-47D4-AC03-272209263F5C}" type="datetimeFigureOut">
              <a:rPr lang="zh-CN" altLang="en-US" smtClean="0"/>
              <a:t>2020/3/18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0F042E99-1137-4561-A7D8-F8C66E7E56D2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2E99-1137-4561-A7D8-F8C66E7E56D2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6262D-E4D6-4514-ABDD-1F6F3BC91677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2E99-1137-4561-A7D8-F8C66E7E56D2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2E99-1137-4561-A7D8-F8C66E7E56D2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2E99-1137-4561-A7D8-F8C66E7E56D2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6262D-E4D6-4514-ABDD-1F6F3BC9167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2560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560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wrap="square" numCol="1" anchorCtr="0" compatLnSpc="1"/>
          <a:lstStyle/>
          <a:p>
            <a:pPr defTabSz="1068705" fontAlgn="base">
              <a:spcBef>
                <a:spcPct val="0"/>
              </a:spcBef>
              <a:spcAft>
                <a:spcPct val="0"/>
              </a:spcAft>
            </a:pPr>
            <a:fld id="{930F347C-3CD7-4C0D-9448-61CBF16A7E55}" type="slidenum">
              <a:rPr lang="zh-CN" altLang="en-US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2E99-1137-4561-A7D8-F8C66E7E56D2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6262D-E4D6-4514-ABDD-1F6F3BC91677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6262D-E4D6-4514-ABDD-1F6F3BC91677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6262D-E4D6-4514-ABDD-1F6F3BC91677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779463" y="228600"/>
            <a:ext cx="2017713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隶书" pitchFamily="2" charset="-122"/>
                <a:ea typeface="华文隶书" pitchFamily="2" charset="-122"/>
                <a:cs typeface="+mn-cs"/>
              </a:rPr>
              <a:t>合作探究</a:t>
            </a:r>
          </a:p>
        </p:txBody>
      </p:sp>
      <p:pic>
        <p:nvPicPr>
          <p:cNvPr id="7182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77313" y="133350"/>
            <a:ext cx="3175" cy="3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3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29713" y="285750"/>
            <a:ext cx="3175" cy="3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4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72550" y="417513"/>
            <a:ext cx="4763" cy="3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5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37463" y="839788"/>
            <a:ext cx="3175" cy="15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6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7825" y="920750"/>
            <a:ext cx="3175" cy="3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7" name="图片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22925" y="2727325"/>
            <a:ext cx="3175" cy="3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88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37463" y="3025775"/>
            <a:ext cx="3175" cy="3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" name="文本框 1"/>
          <p:cNvSpPr txBox="1">
            <a:spLocks noChangeArrowheads="1"/>
          </p:cNvSpPr>
          <p:nvPr/>
        </p:nvSpPr>
        <p:spPr bwMode="auto">
          <a:xfrm>
            <a:off x="104775" y="6600825"/>
            <a:ext cx="1219200" cy="10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优教通专用字体logo" pitchFamily="2" charset="0"/>
                <a:ea typeface="宋体" panose="02010600030101010101" pitchFamily="2" charset="-122"/>
                <a:cs typeface="+mn-cs"/>
              </a:rPr>
              <a:t>0</a:t>
            </a:r>
            <a:endParaRPr kumimoji="0" lang="zh-CN" altLang="en-US" sz="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优教通专用字体logo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2" name="文本框 1"/>
          <p:cNvSpPr txBox="1">
            <a:spLocks noChangeArrowheads="1"/>
          </p:cNvSpPr>
          <p:nvPr/>
        </p:nvSpPr>
        <p:spPr bwMode="auto">
          <a:xfrm>
            <a:off x="714375" y="5942013"/>
            <a:ext cx="1219200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优教通专用字体logo" pitchFamily="2" charset="0"/>
                <a:ea typeface="宋体" panose="02010600030101010101" pitchFamily="2" charset="-122"/>
                <a:cs typeface="+mn-cs"/>
              </a:rPr>
              <a:t>0</a:t>
            </a:r>
            <a:endParaRPr kumimoji="0" lang="zh-CN" altLang="en-US" sz="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优教通专用字体logo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文本框 1"/>
          <p:cNvSpPr txBox="1">
            <a:spLocks noChangeArrowheads="1"/>
          </p:cNvSpPr>
          <p:nvPr/>
        </p:nvSpPr>
        <p:spPr bwMode="auto">
          <a:xfrm>
            <a:off x="1323975" y="5834063"/>
            <a:ext cx="1219200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优教通专用字体logo" pitchFamily="2" charset="0"/>
                <a:ea typeface="宋体" panose="02010600030101010101" pitchFamily="2" charset="-122"/>
                <a:cs typeface="+mn-cs"/>
              </a:rPr>
              <a:t>0</a:t>
            </a:r>
            <a:endParaRPr kumimoji="0" lang="zh-CN" altLang="en-US" sz="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优教通专用字体logo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文本框 1"/>
          <p:cNvSpPr txBox="1">
            <a:spLocks noChangeArrowheads="1"/>
          </p:cNvSpPr>
          <p:nvPr/>
        </p:nvSpPr>
        <p:spPr bwMode="auto">
          <a:xfrm>
            <a:off x="1933575" y="5392738"/>
            <a:ext cx="1219200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优教通专用字体logo" pitchFamily="2" charset="0"/>
                <a:ea typeface="宋体" panose="02010600030101010101" pitchFamily="2" charset="-122"/>
                <a:cs typeface="+mn-cs"/>
              </a:rPr>
              <a:t>0</a:t>
            </a:r>
            <a:endParaRPr kumimoji="0" lang="zh-CN" altLang="en-US" sz="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优教通专用字体logo" pitchFamily="2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7193" name="图片 2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79075" y="228600"/>
            <a:ext cx="1571625" cy="571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821A2-C1B7-40A8-9AD4-F868C31DAC1B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2FFE7-3918-4A6E-801E-3B7F987216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 advClick="0" advTm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jpe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hyperlink" Target="&#28598;&#24030;&#20043;&#25112;_201981517949.mp4" TargetMode="Externa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38.jpeg"/><Relationship Id="rId7" Type="http://schemas.openxmlformats.org/officeDocument/2006/relationships/image" Target="../media/image42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jpeg"/><Relationship Id="rId11" Type="http://schemas.openxmlformats.org/officeDocument/2006/relationships/image" Target="../media/image46.png"/><Relationship Id="rId5" Type="http://schemas.openxmlformats.org/officeDocument/2006/relationships/image" Target="../media/image40.jpeg"/><Relationship Id="rId10" Type="http://schemas.openxmlformats.org/officeDocument/2006/relationships/image" Target="../media/image45.jpeg"/><Relationship Id="rId4" Type="http://schemas.openxmlformats.org/officeDocument/2006/relationships/image" Target="../media/image39.png"/><Relationship Id="rId9" Type="http://schemas.openxmlformats.org/officeDocument/2006/relationships/image" Target="../media/image4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405" y="1885149"/>
            <a:ext cx="2953634" cy="2838450"/>
          </a:xfrm>
          <a:prstGeom prst="rect">
            <a:avLst/>
          </a:prstGeom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421391" y="3037659"/>
            <a:ext cx="17014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en-US" altLang="zh-CN" sz="2000" spc="6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SHUI</a:t>
            </a:r>
          </a:p>
          <a:p>
            <a:pPr algn="r" eaLnBrk="1" hangingPunct="1"/>
            <a:r>
              <a:rPr lang="en-US" altLang="zh-CN" sz="2000" spc="6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 MO</a:t>
            </a:r>
            <a:endParaRPr lang="zh-CN" altLang="en-US" sz="2000" spc="600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2" name="古风武侠柔情舒缓配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29222" y="-1498155"/>
            <a:ext cx="609600" cy="609600"/>
          </a:xfrm>
          <a:prstGeom prst="rect">
            <a:avLst/>
          </a:prstGeom>
        </p:spPr>
      </p:pic>
      <p:pic>
        <p:nvPicPr>
          <p:cNvPr id="14358" name="Picture 4" descr="辽、北宋、西夏形势图">
            <a:hlinkClick r:id="" action="ppaction://noaction" highlightClick="1"/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03885" y="3072765"/>
            <a:ext cx="2612390" cy="1958975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pic>
        <p:nvPicPr>
          <p:cNvPr id="14356" name="图片 14" descr="20160504002109_4652694eeacfb63bdba6527e912c7f84_2.jpeg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3216275" y="3082290"/>
            <a:ext cx="3056255" cy="1888490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72530" y="3099435"/>
            <a:ext cx="1393190" cy="1906905"/>
          </a:xfrm>
          <a:prstGeom prst="rect">
            <a:avLst/>
          </a:prstGeom>
        </p:spPr>
      </p:pic>
      <p:pic>
        <p:nvPicPr>
          <p:cNvPr id="14359" name="Picture 8" descr="岳飞塑像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7665720" y="3134360"/>
            <a:ext cx="1273810" cy="1836420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pic>
        <p:nvPicPr>
          <p:cNvPr id="14360" name="Picture 5" descr="200710314415731955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8939530" y="3099435"/>
            <a:ext cx="2492375" cy="1836420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sp>
        <p:nvSpPr>
          <p:cNvPr id="68" name="TextBox 67"/>
          <p:cNvSpPr txBox="1"/>
          <p:nvPr/>
        </p:nvSpPr>
        <p:spPr>
          <a:xfrm>
            <a:off x="1381125" y="678815"/>
            <a:ext cx="9429750" cy="1383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隶书" pitchFamily="2" charset="-122"/>
                <a:ea typeface="华文隶书" pitchFamily="2" charset="-122"/>
              </a:rPr>
              <a:t>第二单元   辽宋夏金元时期：民族关系发展和社会变化</a:t>
            </a: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隶书" pitchFamily="2" charset="-122"/>
              <a:ea typeface="华文隶书" pitchFamily="2" charset="-122"/>
            </a:endParaRP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隶书" pitchFamily="2" charset="-122"/>
              <a:ea typeface="华文隶书" pitchFamily="2" charset="-122"/>
            </a:endParaRPr>
          </a:p>
        </p:txBody>
      </p:sp>
      <p:sp>
        <p:nvSpPr>
          <p:cNvPr id="4" name="TextBox 69"/>
          <p:cNvSpPr txBox="1"/>
          <p:nvPr/>
        </p:nvSpPr>
        <p:spPr>
          <a:xfrm>
            <a:off x="2773680" y="1885315"/>
            <a:ext cx="69970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第</a:t>
            </a:r>
            <a:r>
              <a:rPr lang="en-US" altLang="zh-CN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7</a:t>
            </a:r>
            <a:r>
              <a:rPr lang="zh-CN" altLang="en-US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课   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辽</a:t>
            </a:r>
            <a:r>
              <a:rPr lang="zh-CN" altLang="en-US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、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西夏</a:t>
            </a:r>
            <a:r>
              <a:rPr lang="zh-CN" altLang="en-US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与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北宋</a:t>
            </a:r>
            <a:r>
              <a:rPr lang="zh-CN" altLang="en-US" sz="3600" b="1" dirty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的并立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22341759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608" y="1965836"/>
            <a:ext cx="3432233" cy="327952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 descr="69b33fbe4ca8549e6e1b9&amp;69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5" b="7949"/>
          <a:stretch>
            <a:fillRect/>
          </a:stretch>
        </p:blipFill>
        <p:spPr bwMode="auto">
          <a:xfrm>
            <a:off x="3945107" y="1942721"/>
            <a:ext cx="4135686" cy="330015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  <a:headEnd/>
            <a:tailEnd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 descr="wKgB21B6ioauUCAKAAoYwujTliU11.groupinfo.w665_500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5" t="4289"/>
          <a:stretch>
            <a:fillRect/>
          </a:stretch>
        </p:blipFill>
        <p:spPr bwMode="auto">
          <a:xfrm>
            <a:off x="509383" y="1953769"/>
            <a:ext cx="3222910" cy="325253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876300" y="5453761"/>
            <a:ext cx="1013142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    元昊命大臣野利仁荣创制。三年始成，共五千余字，形体方整，笔画繁冗，结构仿汉字，又有其特点。</a:t>
            </a:r>
          </a:p>
        </p:txBody>
      </p:sp>
      <p:sp>
        <p:nvSpPr>
          <p:cNvPr id="8" name="标题 1"/>
          <p:cNvSpPr>
            <a:spLocks noGrp="1"/>
          </p:cNvSpPr>
          <p:nvPr/>
        </p:nvSpPr>
        <p:spPr>
          <a:xfrm>
            <a:off x="0" y="296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4.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发展成就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auto">
          <a:xfrm flipV="1">
            <a:off x="657756" y="6855303"/>
            <a:ext cx="10973405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069975">
              <a:defRPr/>
            </a:pPr>
            <a:endParaRPr lang="zh-CN" altLang="en-US" sz="1715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24582" name="图片 16" descr="t018d16e110143ea110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 t="54831" b="25095"/>
          <a:stretch>
            <a:fillRect/>
          </a:stretch>
        </p:blipFill>
        <p:spPr bwMode="auto">
          <a:xfrm>
            <a:off x="633488" y="6762750"/>
            <a:ext cx="10973405" cy="136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矩形 17"/>
          <p:cNvSpPr/>
          <p:nvPr/>
        </p:nvSpPr>
        <p:spPr bwMode="auto">
          <a:xfrm flipV="1">
            <a:off x="657756" y="6855303"/>
            <a:ext cx="10973405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069975">
              <a:defRPr/>
            </a:pPr>
            <a:endParaRPr lang="zh-CN" altLang="en-US" sz="1715" dirty="0">
              <a:ln>
                <a:solidFill>
                  <a:srgbClr val="660033"/>
                </a:solidFill>
              </a:ln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1517953" y="247952"/>
            <a:ext cx="0" cy="249465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1265464" y="2707822"/>
            <a:ext cx="764540" cy="443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285"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契丹</a:t>
            </a:r>
            <a:endParaRPr lang="zh-CN" altLang="en-US" sz="2285" u="sng">
              <a:effectLst>
                <a:outerShdw blurRad="38100" dist="38100" dir="2700000" algn="tl">
                  <a:srgbClr val="000000"/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3" name="Text Box 5"/>
          <p:cNvSpPr txBox="1">
            <a:spLocks noChangeArrowheads="1"/>
          </p:cNvSpPr>
          <p:nvPr/>
        </p:nvSpPr>
        <p:spPr bwMode="auto">
          <a:xfrm>
            <a:off x="1265464" y="4812393"/>
            <a:ext cx="684893" cy="7950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285"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党项</a:t>
            </a:r>
          </a:p>
        </p:txBody>
      </p:sp>
      <p:pic>
        <p:nvPicPr>
          <p:cNvPr id="24" name="Picture 12" descr="达斡尔族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89464" y="2707822"/>
            <a:ext cx="1096131" cy="18052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Text Box 13"/>
          <p:cNvSpPr txBox="1">
            <a:spLocks noChangeArrowheads="1"/>
          </p:cNvSpPr>
          <p:nvPr/>
        </p:nvSpPr>
        <p:spPr bwMode="auto">
          <a:xfrm>
            <a:off x="3950607" y="3070679"/>
            <a:ext cx="1669143" cy="443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285" u="sng"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达斡尔族</a:t>
            </a:r>
          </a:p>
        </p:txBody>
      </p:sp>
      <p:grpSp>
        <p:nvGrpSpPr>
          <p:cNvPr id="27" name="Group 14"/>
          <p:cNvGrpSpPr/>
          <p:nvPr/>
        </p:nvGrpSpPr>
        <p:grpSpPr bwMode="auto">
          <a:xfrm>
            <a:off x="2208859" y="2272385"/>
            <a:ext cx="4294909" cy="1233714"/>
            <a:chOff x="0" y="0"/>
            <a:chExt cx="2108" cy="1044"/>
          </a:xfrm>
          <a:noFill/>
        </p:grpSpPr>
        <p:sp>
          <p:nvSpPr>
            <p:cNvPr id="28" name="Rectangle 15"/>
            <p:cNvSpPr>
              <a:spLocks noChangeArrowheads="1"/>
            </p:cNvSpPr>
            <p:nvPr/>
          </p:nvSpPr>
          <p:spPr bwMode="auto">
            <a:xfrm>
              <a:off x="248" y="0"/>
              <a:ext cx="1860" cy="375"/>
            </a:xfrm>
            <a:prstGeom prst="rect">
              <a:avLst/>
            </a:prstGeom>
            <a:grp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defTabSz="1069975" fontAlgn="auto">
                <a:spcBef>
                  <a:spcPct val="5000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/>
              </a:pPr>
              <a:r>
                <a:rPr lang="zh-CN" altLang="en-US" sz="2285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大部分与其他民族融合</a:t>
              </a:r>
            </a:p>
          </p:txBody>
        </p:sp>
        <p:sp>
          <p:nvSpPr>
            <p:cNvPr id="29" name="Line 16"/>
            <p:cNvSpPr>
              <a:spLocks noChangeShapeType="1"/>
            </p:cNvSpPr>
            <p:nvPr/>
          </p:nvSpPr>
          <p:spPr bwMode="auto">
            <a:xfrm>
              <a:off x="45" y="182"/>
              <a:ext cx="0" cy="861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endParaRPr>
            </a:p>
          </p:txBody>
        </p:sp>
        <p:sp>
          <p:nvSpPr>
            <p:cNvPr id="31" name="Line 17"/>
            <p:cNvSpPr>
              <a:spLocks noChangeShapeType="1"/>
            </p:cNvSpPr>
            <p:nvPr/>
          </p:nvSpPr>
          <p:spPr bwMode="auto">
            <a:xfrm>
              <a:off x="0" y="182"/>
              <a:ext cx="226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endParaRPr>
            </a:p>
          </p:txBody>
        </p:sp>
        <p:sp>
          <p:nvSpPr>
            <p:cNvPr id="32" name="Line 18"/>
            <p:cNvSpPr>
              <a:spLocks noChangeShapeType="1"/>
            </p:cNvSpPr>
            <p:nvPr/>
          </p:nvSpPr>
          <p:spPr bwMode="auto">
            <a:xfrm>
              <a:off x="0" y="1043"/>
              <a:ext cx="226" cy="1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endParaRPr>
            </a:p>
          </p:txBody>
        </p:sp>
      </p:grpSp>
      <p:pic>
        <p:nvPicPr>
          <p:cNvPr id="33" name="Picture 30" descr="蒙族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51715" y="4245429"/>
            <a:ext cx="1614714" cy="2177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4" name="Text Box 31"/>
          <p:cNvSpPr txBox="1">
            <a:spLocks noChangeArrowheads="1"/>
          </p:cNvSpPr>
          <p:nvPr/>
        </p:nvSpPr>
        <p:spPr bwMode="auto">
          <a:xfrm>
            <a:off x="2694215" y="5606143"/>
            <a:ext cx="1439333" cy="443230"/>
          </a:xfrm>
          <a:prstGeom prst="rect">
            <a:avLst/>
          </a:prstGeom>
          <a:noFill/>
          <a:ln w="9525">
            <a:noFill/>
            <a:bevel/>
          </a:ln>
          <a:effectLst/>
        </p:spPr>
        <p:txBody>
          <a:bodyPr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285" u="sng" dirty="0"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蒙古族</a:t>
            </a:r>
          </a:p>
        </p:txBody>
      </p:sp>
      <p:grpSp>
        <p:nvGrpSpPr>
          <p:cNvPr id="35" name="Group 37"/>
          <p:cNvGrpSpPr/>
          <p:nvPr/>
        </p:nvGrpSpPr>
        <p:grpSpPr bwMode="auto">
          <a:xfrm>
            <a:off x="2063716" y="4594670"/>
            <a:ext cx="4032080" cy="1233714"/>
            <a:chOff x="0" y="0"/>
            <a:chExt cx="1979" cy="1044"/>
          </a:xfrm>
          <a:noFill/>
        </p:grpSpPr>
        <p:sp>
          <p:nvSpPr>
            <p:cNvPr id="36" name="Rectangle 38"/>
            <p:cNvSpPr>
              <a:spLocks noChangeArrowheads="1"/>
            </p:cNvSpPr>
            <p:nvPr/>
          </p:nvSpPr>
          <p:spPr bwMode="auto">
            <a:xfrm>
              <a:off x="181" y="0"/>
              <a:ext cx="1798" cy="375"/>
            </a:xfrm>
            <a:prstGeom prst="rect">
              <a:avLst/>
            </a:prstGeom>
            <a:grp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defTabSz="1069975" fontAlgn="auto">
                <a:spcBef>
                  <a:spcPct val="5000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/>
              </a:pPr>
              <a:r>
                <a:rPr lang="zh-CN" altLang="en-US" sz="2285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大部分与其他民族融合</a:t>
              </a:r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45" y="182"/>
              <a:ext cx="0" cy="861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endParaRPr>
            </a:p>
          </p:txBody>
        </p:sp>
        <p:sp>
          <p:nvSpPr>
            <p:cNvPr id="46" name="Line 40"/>
            <p:cNvSpPr>
              <a:spLocks noChangeShapeType="1"/>
            </p:cNvSpPr>
            <p:nvPr/>
          </p:nvSpPr>
          <p:spPr bwMode="auto">
            <a:xfrm>
              <a:off x="0" y="182"/>
              <a:ext cx="226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endParaRPr>
            </a:p>
          </p:txBody>
        </p:sp>
        <p:sp>
          <p:nvSpPr>
            <p:cNvPr id="47" name="Line 41"/>
            <p:cNvSpPr>
              <a:spLocks noChangeShapeType="1"/>
            </p:cNvSpPr>
            <p:nvPr/>
          </p:nvSpPr>
          <p:spPr bwMode="auto">
            <a:xfrm>
              <a:off x="0" y="1043"/>
              <a:ext cx="226" cy="1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miter lim="800000"/>
            </a:ln>
            <a:effectLst/>
          </p:spPr>
          <p:txBody>
            <a:bodyPr/>
            <a:lstStyle/>
            <a:p>
              <a:pPr defTabSz="106997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8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8001000" y="2074575"/>
            <a:ext cx="2993571" cy="2435225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810" b="1" dirty="0">
                <a:solidFill>
                  <a:srgbClr val="FF33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中华民族历史是由五十六个民族共同缔造</a:t>
            </a:r>
            <a:r>
              <a:rPr lang="en-US" altLang="zh-CN" sz="3810" b="1" dirty="0">
                <a:solidFill>
                  <a:srgbClr val="FF33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——</a:t>
            </a:r>
            <a:endParaRPr lang="zh-CN" altLang="en-US" sz="3810" b="1" dirty="0">
              <a:solidFill>
                <a:srgbClr val="FF33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17650" y="687070"/>
            <a:ext cx="7476490" cy="6191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altLang="en-US" sz="343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隶书"/>
                <a:ea typeface="华文隶书"/>
                <a:cs typeface="华文隶书"/>
                <a:sym typeface="+mn-ea"/>
              </a:rPr>
              <a:t>契丹族、党项族都去哪儿了？</a:t>
            </a: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5" grpId="0"/>
      <p:bldP spid="34" grpId="0" bldLvl="0" animBg="1"/>
      <p:bldP spid="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内容占位符 136194"/>
          <p:cNvGraphicFramePr/>
          <p:nvPr/>
        </p:nvGraphicFramePr>
        <p:xfrm>
          <a:off x="502920" y="1448332"/>
          <a:ext cx="11414759" cy="4941319"/>
        </p:xfrm>
        <a:graphic>
          <a:graphicData uri="http://schemas.openxmlformats.org/drawingml/2006/table">
            <a:tbl>
              <a:tblPr/>
              <a:tblGrid>
                <a:gridCol w="2072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7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6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383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72221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名称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民族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建立时间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建立者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都城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1807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2745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北宋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汉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960</a:t>
                      </a: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年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赵匡胤</a:t>
                      </a: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（宋太祖）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开封</a:t>
                      </a: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4546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90000" marR="90000" marT="46800" marB="4680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860425" y="5457287"/>
            <a:ext cx="1295400" cy="5232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西夏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4175995" y="5423298"/>
            <a:ext cx="2906395" cy="8420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ts val="2000"/>
              </a:lnSpc>
              <a:spcBef>
                <a:spcPct val="50000"/>
              </a:spcBef>
              <a:defRPr/>
            </a:pP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11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世纪</a:t>
            </a:r>
          </a:p>
          <a:p>
            <a:pPr algn="ctr">
              <a:lnSpc>
                <a:spcPts val="2000"/>
              </a:lnSpc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1038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年）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589020" y="5502372"/>
            <a:ext cx="108902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元昊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9907271" y="5517780"/>
            <a:ext cx="147002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兴庆府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768600" y="5475702"/>
            <a:ext cx="16764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党项族</a:t>
            </a:r>
          </a:p>
        </p:txBody>
      </p:sp>
      <p:sp>
        <p:nvSpPr>
          <p:cNvPr id="25" name="文本框 2"/>
          <p:cNvSpPr txBox="1"/>
          <p:nvPr/>
        </p:nvSpPr>
        <p:spPr>
          <a:xfrm>
            <a:off x="647066" y="2722275"/>
            <a:ext cx="1928494" cy="523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契丹（辽）</a:t>
            </a:r>
            <a:endParaRPr lang="zh-CN" altLang="en-US" sz="2800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3"/>
          <p:cNvSpPr txBox="1"/>
          <p:nvPr/>
        </p:nvSpPr>
        <p:spPr>
          <a:xfrm>
            <a:off x="4629468" y="2557327"/>
            <a:ext cx="1981200" cy="96327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ts val="3500"/>
              </a:lnSpc>
              <a:spcBef>
                <a:spcPct val="50000"/>
              </a:spcBef>
              <a:defRPr/>
            </a:pP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世纪初（</a:t>
            </a: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916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年）</a:t>
            </a:r>
          </a:p>
        </p:txBody>
      </p:sp>
      <p:sp>
        <p:nvSpPr>
          <p:cNvPr id="27" name="文本框 4"/>
          <p:cNvSpPr txBox="1"/>
          <p:nvPr/>
        </p:nvSpPr>
        <p:spPr>
          <a:xfrm>
            <a:off x="7006908" y="2676689"/>
            <a:ext cx="2286000" cy="8645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ts val="2100"/>
              </a:lnSpc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耶律阿保机</a:t>
            </a:r>
          </a:p>
          <a:p>
            <a:pPr algn="ctr">
              <a:lnSpc>
                <a:spcPts val="2100"/>
              </a:lnSpc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（辽太祖）</a:t>
            </a:r>
            <a:endParaRPr lang="zh-CN" altLang="en-US" sz="2800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5"/>
          <p:cNvSpPr txBox="1"/>
          <p:nvPr/>
        </p:nvSpPr>
        <p:spPr>
          <a:xfrm>
            <a:off x="9396797" y="2780060"/>
            <a:ext cx="23622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上京临潢府</a:t>
            </a:r>
          </a:p>
        </p:txBody>
      </p:sp>
      <p:sp>
        <p:nvSpPr>
          <p:cNvPr id="29" name="文本框 6"/>
          <p:cNvSpPr txBox="1"/>
          <p:nvPr/>
        </p:nvSpPr>
        <p:spPr>
          <a:xfrm>
            <a:off x="2814287" y="2742595"/>
            <a:ext cx="16002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契丹族</a:t>
            </a:r>
          </a:p>
        </p:txBody>
      </p:sp>
      <p:sp>
        <p:nvSpPr>
          <p:cNvPr id="31" name="矩形 30"/>
          <p:cNvSpPr/>
          <p:nvPr/>
        </p:nvSpPr>
        <p:spPr>
          <a:xfrm>
            <a:off x="2995997" y="425649"/>
            <a:ext cx="5919537" cy="6577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民族政权并立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3800" y="1368426"/>
            <a:ext cx="6073140" cy="5061585"/>
          </a:xfrm>
          <a:prstGeom prst="rect">
            <a:avLst/>
          </a:prstGeom>
        </p:spPr>
      </p:pic>
      <p:sp>
        <p:nvSpPr>
          <p:cNvPr id="12" name="对话气泡: 圆角矩形 11"/>
          <p:cNvSpPr/>
          <p:nvPr/>
        </p:nvSpPr>
        <p:spPr>
          <a:xfrm>
            <a:off x="3486384" y="1533927"/>
            <a:ext cx="1999039" cy="898357"/>
          </a:xfrm>
          <a:prstGeom prst="wedgeRoundRectCallout">
            <a:avLst>
              <a:gd name="adj1" fmla="val 45834"/>
              <a:gd name="adj2" fmla="val 11050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辽（契丹）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</a:rPr>
              <a:t>916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年</a:t>
            </a:r>
          </a:p>
        </p:txBody>
      </p:sp>
      <p:sp>
        <p:nvSpPr>
          <p:cNvPr id="13" name="对话气泡: 圆角矩形 12"/>
          <p:cNvSpPr/>
          <p:nvPr/>
        </p:nvSpPr>
        <p:spPr>
          <a:xfrm>
            <a:off x="5191802" y="4592470"/>
            <a:ext cx="1983832" cy="970131"/>
          </a:xfrm>
          <a:prstGeom prst="wedgeRoundRectCallout">
            <a:avLst>
              <a:gd name="adj1" fmla="val -46728"/>
              <a:gd name="adj2" fmla="val -8560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北宋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</a:rPr>
              <a:t>960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年</a:t>
            </a:r>
          </a:p>
        </p:txBody>
      </p:sp>
      <p:sp>
        <p:nvSpPr>
          <p:cNvPr id="14" name="对话气泡: 圆角矩形 13"/>
          <p:cNvSpPr/>
          <p:nvPr/>
        </p:nvSpPr>
        <p:spPr>
          <a:xfrm>
            <a:off x="2561556" y="4107882"/>
            <a:ext cx="1999039" cy="753978"/>
          </a:xfrm>
          <a:prstGeom prst="wedgeRoundRectCallout">
            <a:avLst>
              <a:gd name="adj1" fmla="val 39414"/>
              <a:gd name="adj2" fmla="val -8737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西夏</a:t>
            </a:r>
          </a:p>
          <a:p>
            <a:pPr algn="ctr"/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</a:rPr>
              <a:t>1038</a:t>
            </a:r>
            <a:r>
              <a:rPr lang="zh-CN" altLang="zh-CN" sz="2400" dirty="0">
                <a:latin typeface="微软雅黑" panose="020B0503020204020204" charset="-122"/>
                <a:ea typeface="微软雅黑" panose="020B0503020204020204" charset="-122"/>
              </a:rPr>
              <a:t>年</a:t>
            </a:r>
          </a:p>
        </p:txBody>
      </p:sp>
      <p:sp>
        <p:nvSpPr>
          <p:cNvPr id="124" name="文本框 123"/>
          <p:cNvSpPr txBox="1"/>
          <p:nvPr/>
        </p:nvSpPr>
        <p:spPr>
          <a:xfrm>
            <a:off x="2161944" y="680323"/>
            <a:ext cx="25774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+mn-ea"/>
              </a:rPr>
              <a:t>916</a:t>
            </a:r>
            <a:r>
              <a:rPr lang="zh-CN" altLang="zh-CN" sz="2000" b="1" dirty="0">
                <a:latin typeface="+mn-ea"/>
              </a:rPr>
              <a:t>年</a:t>
            </a:r>
          </a:p>
          <a:p>
            <a:pPr algn="ctr"/>
            <a:r>
              <a:rPr lang="zh-CN" altLang="zh-CN" sz="2000" b="1" dirty="0">
                <a:latin typeface="+mn-ea"/>
              </a:rPr>
              <a:t>  契丹</a:t>
            </a:r>
            <a:r>
              <a:rPr lang="zh-CN" altLang="en-US" sz="2000" b="1" dirty="0">
                <a:latin typeface="+mn-ea"/>
              </a:rPr>
              <a:t>（辽）</a:t>
            </a:r>
            <a:r>
              <a:rPr lang="zh-CN" altLang="zh-CN" sz="2000" b="1" dirty="0">
                <a:latin typeface="+mn-ea"/>
              </a:rPr>
              <a:t>建立</a:t>
            </a:r>
          </a:p>
        </p:txBody>
      </p:sp>
      <p:sp>
        <p:nvSpPr>
          <p:cNvPr id="131" name="文本框 130"/>
          <p:cNvSpPr txBox="1"/>
          <p:nvPr/>
        </p:nvSpPr>
        <p:spPr>
          <a:xfrm>
            <a:off x="4727833" y="667623"/>
            <a:ext cx="169206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+mn-ea"/>
              </a:rPr>
              <a:t>960</a:t>
            </a:r>
            <a:r>
              <a:rPr lang="zh-CN" altLang="zh-CN" sz="2000" b="1" dirty="0">
                <a:latin typeface="+mn-ea"/>
              </a:rPr>
              <a:t>年</a:t>
            </a:r>
          </a:p>
          <a:p>
            <a:pPr algn="ctr"/>
            <a:r>
              <a:rPr lang="zh-CN" altLang="en-US" sz="2000" b="1" dirty="0">
                <a:latin typeface="+mn-ea"/>
              </a:rPr>
              <a:t>北宋</a:t>
            </a:r>
            <a:r>
              <a:rPr lang="zh-CN" altLang="zh-CN" sz="2000" b="1" dirty="0">
                <a:latin typeface="+mn-ea"/>
              </a:rPr>
              <a:t>建立</a:t>
            </a:r>
          </a:p>
        </p:txBody>
      </p:sp>
      <p:sp>
        <p:nvSpPr>
          <p:cNvPr id="132" name="文本框 131"/>
          <p:cNvSpPr txBox="1"/>
          <p:nvPr/>
        </p:nvSpPr>
        <p:spPr>
          <a:xfrm>
            <a:off x="7921414" y="654923"/>
            <a:ext cx="169206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+mn-ea"/>
              </a:rPr>
              <a:t>1038</a:t>
            </a:r>
            <a:r>
              <a:rPr lang="zh-CN" altLang="en-US" sz="2000" b="1" dirty="0">
                <a:latin typeface="+mn-ea"/>
              </a:rPr>
              <a:t>年</a:t>
            </a:r>
          </a:p>
          <a:p>
            <a:pPr algn="ctr"/>
            <a:r>
              <a:rPr lang="zh-CN" altLang="en-US" sz="2000" b="1" dirty="0">
                <a:latin typeface="+mn-ea"/>
              </a:rPr>
              <a:t>西夏</a:t>
            </a:r>
            <a:r>
              <a:rPr lang="zh-CN" altLang="zh-CN" sz="2000" b="1" dirty="0">
                <a:latin typeface="+mn-ea"/>
              </a:rPr>
              <a:t>建立</a:t>
            </a:r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2569210" y="632460"/>
            <a:ext cx="7265670" cy="1270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3424555" y="421640"/>
            <a:ext cx="0" cy="21082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456555" y="434340"/>
            <a:ext cx="0" cy="21082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716645" y="434340"/>
            <a:ext cx="0" cy="21082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509645" y="6456045"/>
            <a:ext cx="1475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北宋形势图</a:t>
            </a:r>
          </a:p>
        </p:txBody>
      </p:sp>
      <p:sp>
        <p:nvSpPr>
          <p:cNvPr id="10" name="文本框 2"/>
          <p:cNvSpPr txBox="1">
            <a:spLocks noChangeArrowheads="1"/>
          </p:cNvSpPr>
          <p:nvPr/>
        </p:nvSpPr>
        <p:spPr bwMode="auto">
          <a:xfrm>
            <a:off x="7391400" y="1767840"/>
            <a:ext cx="4234180" cy="4246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4000" b="1" dirty="0">
                <a:latin typeface="黑体" panose="02010609060101010101" charset="-122"/>
                <a:ea typeface="黑体" panose="02010609060101010101" charset="-122"/>
              </a:rPr>
              <a:t>   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</a:rPr>
              <a:t>宋太祖赵匡胤曾非常豪迈地咏诗说：“未离海底千山黑，月到中天万国明。”似乎是气魄很大，但是北宋并没有完全实现国家的统一。</a:t>
            </a:r>
          </a:p>
        </p:txBody>
      </p:sp>
    </p:spTree>
  </p:cSld>
  <p:clrMapOvr>
    <a:masterClrMapping/>
  </p:clrMapOvr>
  <p:transition spd="slow" advClick="0" advTm="0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341" y="4092769"/>
            <a:ext cx="12192000" cy="2093170"/>
          </a:xfrm>
          <a:prstGeom prst="rect">
            <a:avLst/>
          </a:prstGeom>
        </p:spPr>
      </p:pic>
      <p:sp>
        <p:nvSpPr>
          <p:cNvPr id="10" name="文本框 9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/>
        </p:nvSpPr>
        <p:spPr>
          <a:xfrm>
            <a:off x="3164840" y="3170238"/>
            <a:ext cx="6351905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400">
                <a:sym typeface="+mn-ea"/>
              </a:rPr>
              <a:t>并立中的战和</a:t>
            </a:r>
            <a:endParaRPr lang="zh-CN" altLang="en-US" sz="5400" b="1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1" name="矩形 10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/>
          <p:nvPr/>
        </p:nvSpPr>
        <p:spPr>
          <a:xfrm>
            <a:off x="5547359" y="2875791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PART TWO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701504" y="1976318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二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2317115"/>
            <a:ext cx="2487295" cy="3315970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14" name="文本框 13"/>
          <p:cNvSpPr txBox="1"/>
          <p:nvPr/>
        </p:nvSpPr>
        <p:spPr>
          <a:xfrm>
            <a:off x="515620" y="5738495"/>
            <a:ext cx="2465070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algn="ctr"/>
            <a:r>
              <a:rPr lang="zh-CN" altLang="en-US" sz="2135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后晋高祖石敬瑭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078" y="2441998"/>
            <a:ext cx="4364567" cy="35272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6035" y="2442210"/>
            <a:ext cx="2542540" cy="3129280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17" name="文本框 16"/>
          <p:cNvSpPr txBox="1"/>
          <p:nvPr/>
        </p:nvSpPr>
        <p:spPr>
          <a:xfrm>
            <a:off x="8916035" y="5633085"/>
            <a:ext cx="2948305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algn="ctr"/>
            <a:r>
              <a:rPr lang="zh-CN" altLang="en-US" sz="2135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辽太宗耶律德光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33892" y="5571278"/>
            <a:ext cx="12199620" cy="1568450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 sz="2665" b="1" dirty="0"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想一想：结合地图以及</a:t>
            </a:r>
            <a:r>
              <a:rPr lang="en-US" altLang="zh-CN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P36</a:t>
            </a:r>
            <a:r>
              <a:rPr lang="zh-CN" altLang="en-US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相关史事，此</a:t>
            </a:r>
            <a:r>
              <a:rPr lang="en-US" altLang="zh-CN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</a:t>
            </a:r>
            <a:r>
              <a:rPr lang="zh-CN" altLang="en-US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祸</a:t>
            </a:r>
            <a:r>
              <a:rPr lang="en-US" altLang="zh-CN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”</a:t>
            </a:r>
            <a:r>
              <a:rPr lang="zh-CN" altLang="en-US" sz="266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会造成怎样的影响？</a:t>
            </a: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 sz="2665" b="1" dirty="0"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7220" y="285750"/>
            <a:ext cx="7603490" cy="190563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0" y="1371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1.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割土求援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"/>
          <p:cNvGrpSpPr/>
          <p:nvPr/>
        </p:nvGrpSpPr>
        <p:grpSpPr bwMode="auto">
          <a:xfrm>
            <a:off x="918706" y="1145529"/>
            <a:ext cx="1292413" cy="1554479"/>
            <a:chOff x="193" y="1253"/>
            <a:chExt cx="3396" cy="3378"/>
          </a:xfrm>
        </p:grpSpPr>
        <p:pic>
          <p:nvPicPr>
            <p:cNvPr id="21" name="Picture 2" descr="http://img0.imgtn.bdimg.com/it/u=2888413878,3949370542&amp;fm=21&amp;gp=0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5" y="1253"/>
              <a:ext cx="3264" cy="33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2" name="矩形 38"/>
            <p:cNvSpPr>
              <a:spLocks noChangeArrowheads="1"/>
            </p:cNvSpPr>
            <p:nvPr/>
          </p:nvSpPr>
          <p:spPr bwMode="auto">
            <a:xfrm>
              <a:off x="193" y="1260"/>
              <a:ext cx="1118" cy="2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宋太祖</a:t>
              </a:r>
            </a:p>
          </p:txBody>
        </p:sp>
      </p:grpSp>
      <p:grpSp>
        <p:nvGrpSpPr>
          <p:cNvPr id="23" name="组合 2"/>
          <p:cNvGrpSpPr/>
          <p:nvPr/>
        </p:nvGrpSpPr>
        <p:grpSpPr bwMode="auto">
          <a:xfrm>
            <a:off x="959037" y="2858288"/>
            <a:ext cx="1280996" cy="1794945"/>
            <a:chOff x="191" y="4716"/>
            <a:chExt cx="3299" cy="2994"/>
          </a:xfrm>
        </p:grpSpPr>
        <p:pic>
          <p:nvPicPr>
            <p:cNvPr id="24" name="Picture 4" descr="http://imgsrc.baidu.com/baike/pic/item/bd315c6034a85edfa3bfa4a349540923dd54757a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226" y="4716"/>
              <a:ext cx="3264" cy="299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5" name="矩形 39"/>
            <p:cNvSpPr>
              <a:spLocks noChangeArrowheads="1"/>
            </p:cNvSpPr>
            <p:nvPr/>
          </p:nvSpPr>
          <p:spPr bwMode="auto">
            <a:xfrm>
              <a:off x="191" y="4816"/>
              <a:ext cx="887" cy="16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noProof="1">
                  <a:latin typeface="黑体" panose="02010609060101010101" charset="-122"/>
                  <a:ea typeface="黑体" panose="02010609060101010101" charset="-122"/>
                </a:rPr>
                <a:t>宋太宗</a:t>
              </a:r>
            </a:p>
          </p:txBody>
        </p:sp>
      </p:grpSp>
      <p:grpSp>
        <p:nvGrpSpPr>
          <p:cNvPr id="26" name="组合 3"/>
          <p:cNvGrpSpPr/>
          <p:nvPr/>
        </p:nvGrpSpPr>
        <p:grpSpPr bwMode="auto">
          <a:xfrm>
            <a:off x="959037" y="4896026"/>
            <a:ext cx="1267406" cy="1580824"/>
            <a:chOff x="75" y="7686"/>
            <a:chExt cx="3416" cy="3126"/>
          </a:xfrm>
        </p:grpSpPr>
        <p:pic>
          <p:nvPicPr>
            <p:cNvPr id="27" name="Picture 6" descr="http://imgsrc.baidu.com/baike/pic/item/9358d109b3de9c82fd65b7c26c81800a19d8437e.jp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5" y="7837"/>
              <a:ext cx="3266" cy="29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8" name="矩形 40"/>
            <p:cNvSpPr>
              <a:spLocks noChangeArrowheads="1"/>
            </p:cNvSpPr>
            <p:nvPr/>
          </p:nvSpPr>
          <p:spPr bwMode="auto">
            <a:xfrm>
              <a:off x="75" y="7686"/>
              <a:ext cx="1003" cy="2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noProof="1">
                  <a:latin typeface="黑体" panose="02010609060101010101" charset="-122"/>
                  <a:ea typeface="黑体" panose="02010609060101010101" charset="-122"/>
                </a:rPr>
                <a:t>宋真宗</a:t>
              </a:r>
            </a:p>
          </p:txBody>
        </p:sp>
      </p:grpSp>
      <p:sp>
        <p:nvSpPr>
          <p:cNvPr id="29" name="Text Box 3"/>
          <p:cNvSpPr txBox="1">
            <a:spLocks noChangeArrowheads="1"/>
          </p:cNvSpPr>
          <p:nvPr/>
        </p:nvSpPr>
        <p:spPr bwMode="auto">
          <a:xfrm>
            <a:off x="4336275" y="1053978"/>
            <a:ext cx="7727563" cy="538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6985" tIns="53492" rIns="106985" bIns="53492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连连看，正确搭配三位君主与辽的关系</a:t>
            </a:r>
          </a:p>
        </p:txBody>
      </p:sp>
      <p:sp>
        <p:nvSpPr>
          <p:cNvPr id="30" name="TextBox 27"/>
          <p:cNvSpPr txBox="1"/>
          <p:nvPr/>
        </p:nvSpPr>
        <p:spPr>
          <a:xfrm>
            <a:off x="4479366" y="3476621"/>
            <a:ext cx="2899334" cy="107721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  <a:sym typeface="+mn-ea"/>
              </a:rPr>
              <a:t>保持友好关系，双方互通使节。</a:t>
            </a:r>
          </a:p>
        </p:txBody>
      </p:sp>
      <p:sp>
        <p:nvSpPr>
          <p:cNvPr id="31" name="TextBox 28"/>
          <p:cNvSpPr txBox="1"/>
          <p:nvPr/>
        </p:nvSpPr>
        <p:spPr>
          <a:xfrm>
            <a:off x="4479366" y="5273671"/>
            <a:ext cx="2899334" cy="107721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  <a:sym typeface="+mn-ea"/>
              </a:rPr>
              <a:t>宋攻辽失利，采取防御政策。</a:t>
            </a:r>
          </a:p>
        </p:txBody>
      </p:sp>
      <p:sp>
        <p:nvSpPr>
          <p:cNvPr id="32" name="TextBox 29"/>
          <p:cNvSpPr txBox="1"/>
          <p:nvPr/>
        </p:nvSpPr>
        <p:spPr>
          <a:xfrm>
            <a:off x="4479366" y="1745547"/>
            <a:ext cx="2899334" cy="156966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</a:rPr>
              <a:t>辽攻宋，澶渊之战与澶渊之盟。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284" y="1664208"/>
            <a:ext cx="4025015" cy="46866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2.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辽与北宋的和战</a:t>
            </a:r>
            <a:endParaRPr lang="zh-CN" altLang="en-US" b="1" dirty="0">
              <a:latin typeface="欧阳询书法字体" panose="02000600000000000000" charset="-122"/>
              <a:ea typeface="欧阳询书法字体" panose="020006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"/>
          <p:cNvGrpSpPr/>
          <p:nvPr/>
        </p:nvGrpSpPr>
        <p:grpSpPr bwMode="auto">
          <a:xfrm>
            <a:off x="918706" y="1145529"/>
            <a:ext cx="1292413" cy="1554479"/>
            <a:chOff x="193" y="1253"/>
            <a:chExt cx="3396" cy="3378"/>
          </a:xfrm>
        </p:grpSpPr>
        <p:pic>
          <p:nvPicPr>
            <p:cNvPr id="21" name="Picture 2" descr="http://img0.imgtn.bdimg.com/it/u=2888413878,3949370542&amp;fm=21&amp;gp=0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5" y="1253"/>
              <a:ext cx="3264" cy="33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2" name="矩形 38"/>
            <p:cNvSpPr>
              <a:spLocks noChangeArrowheads="1"/>
            </p:cNvSpPr>
            <p:nvPr/>
          </p:nvSpPr>
          <p:spPr bwMode="auto">
            <a:xfrm>
              <a:off x="193" y="1260"/>
              <a:ext cx="1118" cy="2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宋太祖</a:t>
              </a:r>
            </a:p>
          </p:txBody>
        </p:sp>
      </p:grpSp>
      <p:grpSp>
        <p:nvGrpSpPr>
          <p:cNvPr id="23" name="组合 2"/>
          <p:cNvGrpSpPr/>
          <p:nvPr/>
        </p:nvGrpSpPr>
        <p:grpSpPr bwMode="auto">
          <a:xfrm>
            <a:off x="959037" y="2858288"/>
            <a:ext cx="1280996" cy="1794945"/>
            <a:chOff x="191" y="4716"/>
            <a:chExt cx="3299" cy="2994"/>
          </a:xfrm>
        </p:grpSpPr>
        <p:pic>
          <p:nvPicPr>
            <p:cNvPr id="24" name="Picture 4" descr="http://imgsrc.baidu.com/baike/pic/item/bd315c6034a85edfa3bfa4a349540923dd54757a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226" y="4716"/>
              <a:ext cx="3264" cy="299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5" name="矩形 39"/>
            <p:cNvSpPr>
              <a:spLocks noChangeArrowheads="1"/>
            </p:cNvSpPr>
            <p:nvPr/>
          </p:nvSpPr>
          <p:spPr bwMode="auto">
            <a:xfrm>
              <a:off x="191" y="4816"/>
              <a:ext cx="887" cy="16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noProof="1">
                  <a:latin typeface="黑体" panose="02010609060101010101" charset="-122"/>
                  <a:ea typeface="黑体" panose="02010609060101010101" charset="-122"/>
                </a:rPr>
                <a:t>宋太宗</a:t>
              </a:r>
            </a:p>
          </p:txBody>
        </p:sp>
      </p:grpSp>
      <p:grpSp>
        <p:nvGrpSpPr>
          <p:cNvPr id="26" name="组合 3"/>
          <p:cNvGrpSpPr/>
          <p:nvPr/>
        </p:nvGrpSpPr>
        <p:grpSpPr bwMode="auto">
          <a:xfrm>
            <a:off x="959037" y="4896026"/>
            <a:ext cx="1267406" cy="1580824"/>
            <a:chOff x="75" y="7686"/>
            <a:chExt cx="3416" cy="3126"/>
          </a:xfrm>
        </p:grpSpPr>
        <p:pic>
          <p:nvPicPr>
            <p:cNvPr id="27" name="Picture 6" descr="http://imgsrc.baidu.com/baike/pic/item/9358d109b3de9c82fd65b7c26c81800a19d8437e.jp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5" y="7837"/>
              <a:ext cx="3266" cy="29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8" name="矩形 40"/>
            <p:cNvSpPr>
              <a:spLocks noChangeArrowheads="1"/>
            </p:cNvSpPr>
            <p:nvPr/>
          </p:nvSpPr>
          <p:spPr bwMode="auto">
            <a:xfrm>
              <a:off x="75" y="7686"/>
              <a:ext cx="1003" cy="2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noProof="1">
                  <a:latin typeface="黑体" panose="02010609060101010101" charset="-122"/>
                  <a:ea typeface="黑体" panose="02010609060101010101" charset="-122"/>
                </a:rPr>
                <a:t>宋真宗</a:t>
              </a:r>
            </a:p>
          </p:txBody>
        </p:sp>
      </p:grpSp>
      <p:sp>
        <p:nvSpPr>
          <p:cNvPr id="29" name="Text Box 3"/>
          <p:cNvSpPr txBox="1">
            <a:spLocks noChangeArrowheads="1"/>
          </p:cNvSpPr>
          <p:nvPr/>
        </p:nvSpPr>
        <p:spPr bwMode="auto">
          <a:xfrm>
            <a:off x="4336275" y="1053978"/>
            <a:ext cx="7727563" cy="538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6985" tIns="53492" rIns="106985" bIns="53492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连连看，正确搭配三位君主与辽的关系</a:t>
            </a:r>
          </a:p>
        </p:txBody>
      </p:sp>
      <p:sp>
        <p:nvSpPr>
          <p:cNvPr id="30" name="TextBox 27"/>
          <p:cNvSpPr txBox="1"/>
          <p:nvPr/>
        </p:nvSpPr>
        <p:spPr>
          <a:xfrm>
            <a:off x="4479366" y="3476621"/>
            <a:ext cx="2899334" cy="107721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  <a:sym typeface="+mn-ea"/>
              </a:rPr>
              <a:t>保持友好关系，双方互通使节。</a:t>
            </a:r>
          </a:p>
        </p:txBody>
      </p:sp>
      <p:sp>
        <p:nvSpPr>
          <p:cNvPr id="31" name="TextBox 28"/>
          <p:cNvSpPr txBox="1"/>
          <p:nvPr/>
        </p:nvSpPr>
        <p:spPr>
          <a:xfrm>
            <a:off x="4479366" y="5273671"/>
            <a:ext cx="2899334" cy="107721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  <a:sym typeface="+mn-ea"/>
              </a:rPr>
              <a:t>宋攻辽失利，采取防御政策。</a:t>
            </a:r>
          </a:p>
        </p:txBody>
      </p:sp>
      <p:sp>
        <p:nvSpPr>
          <p:cNvPr id="32" name="TextBox 29"/>
          <p:cNvSpPr txBox="1"/>
          <p:nvPr/>
        </p:nvSpPr>
        <p:spPr>
          <a:xfrm>
            <a:off x="4479366" y="1745547"/>
            <a:ext cx="2899334" cy="156966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200" noProof="1">
                <a:latin typeface="黑体" panose="02010609060101010101" charset="-122"/>
                <a:ea typeface="黑体" panose="02010609060101010101" charset="-122"/>
              </a:rPr>
              <a:t>辽攻宋，澶渊之战与澶渊之盟。</a:t>
            </a:r>
          </a:p>
        </p:txBody>
      </p:sp>
      <p:cxnSp>
        <p:nvCxnSpPr>
          <p:cNvPr id="33" name="直接连接符 32"/>
          <p:cNvCxnSpPr>
            <a:cxnSpLocks noChangeShapeType="1"/>
          </p:cNvCxnSpPr>
          <p:nvPr/>
        </p:nvCxnSpPr>
        <p:spPr bwMode="auto">
          <a:xfrm>
            <a:off x="2430822" y="2267712"/>
            <a:ext cx="1905453" cy="1837944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直接连接符 33"/>
          <p:cNvCxnSpPr>
            <a:cxnSpLocks noChangeShapeType="1"/>
          </p:cNvCxnSpPr>
          <p:nvPr/>
        </p:nvCxnSpPr>
        <p:spPr bwMode="auto">
          <a:xfrm flipV="1">
            <a:off x="2459736" y="3027341"/>
            <a:ext cx="1686534" cy="2951421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直接连接符 34"/>
          <p:cNvCxnSpPr>
            <a:cxnSpLocks noChangeShapeType="1"/>
          </p:cNvCxnSpPr>
          <p:nvPr/>
        </p:nvCxnSpPr>
        <p:spPr bwMode="auto">
          <a:xfrm>
            <a:off x="2446146" y="4007548"/>
            <a:ext cx="1919827" cy="1804732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284" y="1664208"/>
            <a:ext cx="4025015" cy="46866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2.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辽与北宋的和战</a:t>
            </a:r>
            <a:endParaRPr lang="zh-CN" altLang="en-US" b="1" dirty="0">
              <a:latin typeface="欧阳询书法字体" panose="02000600000000000000" charset="-122"/>
              <a:ea typeface="欧阳询书法字体" panose="020006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93" y="778933"/>
            <a:ext cx="3204633" cy="4377267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15" name="文本框 14"/>
          <p:cNvSpPr txBox="1"/>
          <p:nvPr/>
        </p:nvSpPr>
        <p:spPr>
          <a:xfrm>
            <a:off x="981287" y="5238327"/>
            <a:ext cx="1932093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algn="ctr"/>
            <a:r>
              <a:rPr lang="zh-CN" altLang="en-US" sz="2135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寇莱公寇准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1447" y="778933"/>
            <a:ext cx="3351953" cy="4377267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9220" y="1126067"/>
            <a:ext cx="4353560" cy="350266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</p:pic>
      <p:sp>
        <p:nvSpPr>
          <p:cNvPr id="19" name="文本框 18"/>
          <p:cNvSpPr txBox="1"/>
          <p:nvPr/>
        </p:nvSpPr>
        <p:spPr>
          <a:xfrm>
            <a:off x="9321800" y="5238327"/>
            <a:ext cx="1932093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algn="ctr"/>
            <a:r>
              <a:rPr lang="zh-CN" altLang="en-US" sz="2135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宋真宗赵恒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200015" y="3244850"/>
            <a:ext cx="179197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 hangingPunct="1"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辽与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  <a:hlinkClick r:id="rId6" action="ppaction://hlinkfile"/>
              </a:rPr>
              <a:t>北宋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的和战</a:t>
            </a:r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3.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澶渊之盟</a:t>
            </a:r>
            <a:endParaRPr lang="zh-CN" altLang="en-US" b="1" dirty="0">
              <a:latin typeface="欧阳询书法字体" panose="02000600000000000000" charset="-122"/>
              <a:ea typeface="欧阳询书法字体" panose="020006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澶州之战_剪辑版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74955" y="396875"/>
            <a:ext cx="3864610" cy="1547526"/>
            <a:chOff x="2135886" y="996427"/>
            <a:chExt cx="2046128" cy="1098683"/>
          </a:xfrm>
        </p:grpSpPr>
        <p:sp>
          <p:nvSpPr>
            <p:cNvPr id="6" name="TextBox 13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  <p:cNvSpPr txBox="1"/>
            <p:nvPr/>
          </p:nvSpPr>
          <p:spPr>
            <a:xfrm>
              <a:off x="2135886" y="1069032"/>
              <a:ext cx="2046128" cy="1026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800" spc="3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C</a:t>
              </a:r>
              <a:r>
                <a:rPr lang="en-US" altLang="zh-CN" sz="3200" spc="3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 o n t e n t</a:t>
              </a:r>
              <a:endParaRPr lang="zh-CN" altLang="en-US" sz="3200" spc="3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7" name="矩形 6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  <p:cNvSpPr/>
            <p:nvPr/>
          </p:nvSpPr>
          <p:spPr>
            <a:xfrm>
              <a:off x="2534096" y="996427"/>
              <a:ext cx="1272712" cy="7204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60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目 录</a:t>
              </a:r>
              <a:endParaRPr lang="en-US" altLang="zh-CN" sz="60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1604965" y="1944512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一</a:t>
            </a:r>
          </a:p>
        </p:txBody>
      </p:sp>
      <p:sp>
        <p:nvSpPr>
          <p:cNvPr id="22" name="椭圆 21"/>
          <p:cNvSpPr/>
          <p:nvPr/>
        </p:nvSpPr>
        <p:spPr>
          <a:xfrm>
            <a:off x="1604965" y="3296689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二</a:t>
            </a:r>
          </a:p>
        </p:txBody>
      </p:sp>
      <p:sp>
        <p:nvSpPr>
          <p:cNvPr id="23" name="椭圆 22"/>
          <p:cNvSpPr/>
          <p:nvPr/>
        </p:nvSpPr>
        <p:spPr>
          <a:xfrm>
            <a:off x="1604965" y="4681322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430905" y="1944370"/>
            <a:ext cx="63334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民族政权并立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30905" y="3296920"/>
            <a:ext cx="63334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并立中的战和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430905" y="4545330"/>
            <a:ext cx="63334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战和中的交融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圆角矩形 41"/>
          <p:cNvSpPr/>
          <p:nvPr/>
        </p:nvSpPr>
        <p:spPr>
          <a:xfrm>
            <a:off x="1021715" y="502285"/>
            <a:ext cx="10664825" cy="3361399"/>
          </a:xfrm>
          <a:prstGeom prst="roundRect">
            <a:avLst/>
          </a:prstGeom>
          <a:solidFill>
            <a:schemeClr val="bg1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                                       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  盟约内容</a:t>
            </a: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latin typeface="黑体" panose="02010609060101010101" charset="-122"/>
                <a:ea typeface="黑体" panose="02010609060101010101" charset="-122"/>
              </a:rPr>
              <a:t>一、辽宋为兄弟之国，辽圣宗年幼，称宋真宗为兄</a:t>
            </a:r>
            <a:r>
              <a:rPr lang="en-US" altLang="zh-CN" sz="3200" dirty="0">
                <a:latin typeface="+mn-lt"/>
                <a:ea typeface="+mn-ea"/>
              </a:rPr>
              <a:t>……</a:t>
            </a:r>
            <a:endParaRPr lang="zh-CN" altLang="en-US" sz="3200" dirty="0">
              <a:latin typeface="黑体" panose="02010609060101010101" charset="-122"/>
              <a:ea typeface="黑体" panose="02010609060101010101" charset="-122"/>
            </a:endParaRP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latin typeface="黑体" panose="02010609060101010101" charset="-122"/>
                <a:ea typeface="黑体" panose="02010609060101010101" charset="-122"/>
              </a:rPr>
              <a:t>二、以白沟河为国界，双方撤兵</a:t>
            </a:r>
            <a:r>
              <a:rPr lang="en-US" altLang="zh-CN" sz="3200" dirty="0">
                <a:latin typeface="+mn-lt"/>
                <a:ea typeface="+mn-ea"/>
              </a:rPr>
              <a:t>……</a:t>
            </a:r>
            <a:endParaRPr lang="zh-CN" altLang="en-US" sz="3200" dirty="0">
              <a:latin typeface="黑体" panose="02010609060101010101" charset="-122"/>
              <a:ea typeface="黑体" panose="02010609060101010101" charset="-122"/>
            </a:endParaRP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latin typeface="黑体" panose="02010609060101010101" charset="-122"/>
                <a:ea typeface="黑体" panose="02010609060101010101" charset="-122"/>
              </a:rPr>
              <a:t>三、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宋方每年向辽提供“助军旅之费”银十万两，绢二十万匹。至雄州交割。</a:t>
            </a: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latin typeface="黑体" panose="02010609060101010101" charset="-122"/>
                <a:ea typeface="黑体" panose="02010609060101010101" charset="-122"/>
              </a:rPr>
              <a:t>四、双方于边境设置榷场，开展互市贸易。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642100" y="4234815"/>
            <a:ext cx="4749800" cy="2011232"/>
          </a:xfrm>
          <a:prstGeom prst="roundRect">
            <a:avLst/>
          </a:prstGeom>
          <a:solidFill>
            <a:schemeClr val="bg1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（辽）与朝廷和好年深，蕃汉人户休养生息，人人安居，不乐战斗。</a:t>
            </a:r>
            <a:r>
              <a:rPr lang="en-US" altLang="zh-CN" sz="2800" b="1" dirty="0">
                <a:latin typeface="黑体" panose="02010609060101010101" charset="-122"/>
                <a:ea typeface="黑体" panose="02010609060101010101" charset="-122"/>
              </a:rPr>
              <a:t>    </a:t>
            </a: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latin typeface="黑体" panose="02010609060101010101" charset="-122"/>
                <a:ea typeface="黑体" panose="02010609060101010101" charset="-122"/>
              </a:rPr>
              <a:t>       ——</a:t>
            </a: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苏辙</a:t>
            </a:r>
            <a:r>
              <a:rPr lang="en-US" altLang="zh-CN" sz="2800" b="1" dirty="0">
                <a:latin typeface="黑体" panose="02010609060101010101" charset="-122"/>
                <a:ea typeface="黑体" panose="02010609060101010101" charset="-122"/>
              </a:rPr>
              <a:t>《</a:t>
            </a: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栾城集</a:t>
            </a:r>
            <a:r>
              <a:rPr lang="en-US" altLang="zh-CN" sz="2800" b="1" dirty="0">
                <a:latin typeface="黑体" panose="02010609060101010101" charset="-122"/>
                <a:ea typeface="黑体" panose="02010609060101010101" charset="-122"/>
              </a:rPr>
              <a:t>》</a:t>
            </a:r>
            <a:endParaRPr lang="zh-CN" altLang="en-US" sz="28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2690" y="4234815"/>
            <a:ext cx="5273675" cy="224536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  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内容：辽与宋议和，辽军撤回，宋朝给辽岁币。</a:t>
            </a:r>
            <a:endParaRPr lang="zh-CN" altLang="en-US" sz="2800"/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/>
              <a:t>   影响：</a:t>
            </a: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sym typeface="+mn-ea"/>
              </a:rPr>
              <a:t>此后很长时间，辽宋之间保持着和平局面</a:t>
            </a:r>
            <a:r>
              <a:rPr lang="en-US" altLang="zh-CN" sz="2800" b="1" dirty="0">
                <a:latin typeface="黑体" panose="02010609060101010101" charset="-122"/>
                <a:ea typeface="黑体" panose="02010609060101010101" charset="-122"/>
                <a:sym typeface="+mn-ea"/>
              </a:rPr>
              <a:t>.</a:t>
            </a:r>
          </a:p>
          <a:p>
            <a:pPr defTabSz="10699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1202690" y="3887470"/>
            <a:ext cx="10307955" cy="7937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3.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澶渊之盟</a:t>
            </a:r>
            <a:endParaRPr lang="zh-CN" altLang="en-US" b="1" dirty="0">
              <a:latin typeface="欧阳询书法字体" panose="02000600000000000000" charset="-122"/>
              <a:ea typeface="欧阳询书法字体" panose="02000600000000000000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内容占位符 136194"/>
          <p:cNvGraphicFramePr/>
          <p:nvPr/>
        </p:nvGraphicFramePr>
        <p:xfrm>
          <a:off x="1234440" y="1358990"/>
          <a:ext cx="9829800" cy="493513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912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10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474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6415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18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zh-CN" sz="2200" b="1" dirty="0">
                          <a:sym typeface="+mn-ea"/>
                        </a:rPr>
                        <a:t>辽（游牧文明）</a:t>
                      </a:r>
                      <a:endParaRPr lang="zh-CN" altLang="en-US" sz="22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zh-CN" sz="2200" b="1" dirty="0">
                          <a:sym typeface="+mn-ea"/>
                        </a:rPr>
                        <a:t>北宋（农耕文明）</a:t>
                      </a:r>
                      <a:endParaRPr lang="zh-CN" altLang="zh-CN" sz="22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C00000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8116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200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输出商品</a:t>
                      </a:r>
                      <a:endParaRPr lang="zh-CN" altLang="en-US" sz="22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3000" dirty="0">
                        <a:ln>
                          <a:solidFill>
                            <a:sysClr val="windowText" lastClr="000000"/>
                          </a:solidFill>
                        </a:ln>
                        <a:effectLst>
                          <a:outerShdw blurRad="38100" dist="38100" dir="2700000">
                            <a:srgbClr val="000000"/>
                          </a:outerShdw>
                        </a:effectLst>
                      </a:endParaRPr>
                    </a:p>
                    <a:p>
                      <a:pPr marL="0" lvl="0" indent="0" algn="ctr">
                        <a:buNone/>
                      </a:pPr>
                      <a:endParaRPr lang="zh-CN" altLang="en-US" sz="30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30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06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200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种类</a:t>
                      </a:r>
                      <a:endParaRPr lang="zh-CN" altLang="en-US" sz="22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6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600" b="1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3077" marR="83077" marT="43200" marB="43200" anchor="ctr" anchorCtr="1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1" name="组合 20"/>
          <p:cNvGrpSpPr/>
          <p:nvPr/>
        </p:nvGrpSpPr>
        <p:grpSpPr>
          <a:xfrm>
            <a:off x="7591425" y="3733800"/>
            <a:ext cx="1273810" cy="1283040"/>
            <a:chOff x="4506595" y="3831799"/>
            <a:chExt cx="1421130" cy="1511757"/>
          </a:xfrm>
        </p:grpSpPr>
        <p:pic>
          <p:nvPicPr>
            <p:cNvPr id="9" name="图片 8" descr="漆器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06595" y="3831799"/>
              <a:ext cx="1421130" cy="1061455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4873494" y="4908386"/>
              <a:ext cx="918210" cy="435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漆器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739302" y="2119525"/>
            <a:ext cx="1456006" cy="1340002"/>
            <a:chOff x="3764689" y="2289810"/>
            <a:chExt cx="1876425" cy="1506764"/>
          </a:xfrm>
        </p:grpSpPr>
        <p:pic>
          <p:nvPicPr>
            <p:cNvPr id="6" name="图片 5" descr="茶叶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64689" y="2289810"/>
              <a:ext cx="1876425" cy="1129030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4248646" y="3381279"/>
              <a:ext cx="853957" cy="415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茶叶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299599" y="3491440"/>
            <a:ext cx="1003300" cy="1669935"/>
            <a:chOff x="3091815" y="3876209"/>
            <a:chExt cx="1073882" cy="2020427"/>
          </a:xfrm>
        </p:grpSpPr>
        <p:pic>
          <p:nvPicPr>
            <p:cNvPr id="8" name="图片 7" descr="瓷器 景德镇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091815" y="3876209"/>
              <a:ext cx="1003300" cy="1675130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3272936" y="5449787"/>
              <a:ext cx="892761" cy="446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瓷器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958840" y="2119530"/>
            <a:ext cx="1689099" cy="1326277"/>
            <a:chOff x="2376505" y="2289151"/>
            <a:chExt cx="1834870" cy="1500000"/>
          </a:xfrm>
        </p:grpSpPr>
        <p:pic>
          <p:nvPicPr>
            <p:cNvPr id="7" name="图片 6" descr="粟（小米）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76505" y="2289151"/>
              <a:ext cx="1696719" cy="1130300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2532400" y="3371442"/>
              <a:ext cx="1678975" cy="417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粟（小米）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168526" y="2072005"/>
            <a:ext cx="1465971" cy="1366839"/>
            <a:chOff x="6482393" y="2289809"/>
            <a:chExt cx="1506220" cy="1496831"/>
          </a:xfrm>
        </p:grpSpPr>
        <p:pic>
          <p:nvPicPr>
            <p:cNvPr id="4" name="图片 3" descr="马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482393" y="2289809"/>
              <a:ext cx="1506220" cy="1129664"/>
            </a:xfrm>
            <a:prstGeom prst="rect">
              <a:avLst/>
            </a:prstGeom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</p:pic>
        <p:sp>
          <p:nvSpPr>
            <p:cNvPr id="11" name="文本框 10"/>
            <p:cNvSpPr txBox="1"/>
            <p:nvPr/>
          </p:nvSpPr>
          <p:spPr>
            <a:xfrm>
              <a:off x="7052622" y="3382183"/>
              <a:ext cx="454563" cy="404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马</a:t>
              </a:r>
              <a:endParaRPr lang="zh-CN" altLang="en-US" b="1" dirty="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137646" y="2087573"/>
            <a:ext cx="1529080" cy="1344692"/>
            <a:chOff x="6779895" y="3898265"/>
            <a:chExt cx="1529080" cy="1456750"/>
          </a:xfrm>
        </p:grpSpPr>
        <p:pic>
          <p:nvPicPr>
            <p:cNvPr id="5" name="图片 4" descr="羊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779895" y="3898265"/>
              <a:ext cx="1529080" cy="1144270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7315200" y="4954905"/>
              <a:ext cx="4154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羊</a:t>
              </a:r>
            </a:p>
          </p:txBody>
        </p:sp>
      </p:grpSp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5750493" y="5519217"/>
            <a:ext cx="4697095" cy="42481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84406" tIns="42203" rIns="84406" bIns="42203" numCol="1" anchor="ctr" anchorCtr="0" compatLnSpc="1">
            <a:spAutoFit/>
          </a:bodyPr>
          <a:lstStyle/>
          <a:p>
            <a:pPr indent="281305" defTabSz="84391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15" b="1" dirty="0">
                <a:cs typeface="宋体" panose="02010600030101010101" pitchFamily="2" charset="-122"/>
                <a:sym typeface="+mn-ea"/>
              </a:rPr>
              <a:t>农业产品、手工业制品、奢侈品等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577080" y="4697730"/>
            <a:ext cx="83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latin typeface="黑体" panose="02010609060101010101" charset="-122"/>
                <a:ea typeface="黑体" panose="02010609060101010101" charset="-122"/>
              </a:rPr>
              <a:t>矿物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9235440" y="3674110"/>
            <a:ext cx="1543050" cy="1332517"/>
            <a:chOff x="5776" y="5828"/>
            <a:chExt cx="3248" cy="2249"/>
          </a:xfrm>
        </p:grpSpPr>
        <p:pic>
          <p:nvPicPr>
            <p:cNvPr id="26" name="图片 25" descr="香料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776" y="5828"/>
              <a:ext cx="3230" cy="1668"/>
            </a:xfrm>
            <a:prstGeom prst="rect">
              <a:avLst/>
            </a:prstGeom>
          </p:spPr>
        </p:pic>
        <p:sp>
          <p:nvSpPr>
            <p:cNvPr id="27" name="文本框 26"/>
            <p:cNvSpPr txBox="1"/>
            <p:nvPr/>
          </p:nvSpPr>
          <p:spPr>
            <a:xfrm>
              <a:off x="5901" y="7454"/>
              <a:ext cx="3123" cy="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香料（进口）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194561" y="3587262"/>
            <a:ext cx="1434318" cy="1438993"/>
            <a:chOff x="9738" y="5758"/>
            <a:chExt cx="2321" cy="2611"/>
          </a:xfrm>
        </p:grpSpPr>
        <p:pic>
          <p:nvPicPr>
            <p:cNvPr id="29" name="图片 28" descr="骆驼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738" y="5758"/>
              <a:ext cx="2321" cy="1914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10258" y="7699"/>
              <a:ext cx="1502" cy="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</a:rPr>
                <a:t>骆驼</a:t>
              </a: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9661575" y="3110432"/>
            <a:ext cx="82426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" b="1" dirty="0"/>
              <a:t>丝织品</a:t>
            </a:r>
          </a:p>
        </p:txBody>
      </p:sp>
      <p:pic>
        <p:nvPicPr>
          <p:cNvPr id="34" name="图片 33" descr="u=3481123963,3038724354&amp;fm=27&amp;gp=0"/>
          <p:cNvPicPr>
            <a:picLocks noChangeAspect="1"/>
          </p:cNvPicPr>
          <p:nvPr/>
        </p:nvPicPr>
        <p:blipFill>
          <a:blip r:embed="rId10" cstate="print"/>
          <a:srcRect t="6323" r="-1213" b="4005"/>
          <a:stretch>
            <a:fillRect/>
          </a:stretch>
        </p:blipFill>
        <p:spPr>
          <a:xfrm>
            <a:off x="9391681" y="2119529"/>
            <a:ext cx="1406769" cy="100349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090363" y="3608962"/>
            <a:ext cx="1499382" cy="10163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272904" y="5472332"/>
            <a:ext cx="2895664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281305" defTabSz="84391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15" b="1" dirty="0">
                <a:cs typeface="宋体" panose="02010600030101010101" pitchFamily="2" charset="-122"/>
                <a:sym typeface="+mn-ea"/>
              </a:rPr>
              <a:t>  牲畜和土特产品等</a:t>
            </a:r>
            <a:endParaRPr lang="zh-CN" altLang="en-US" sz="2215" b="1" dirty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814320" y="578485"/>
            <a:ext cx="64516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281305" algn="ctr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宋辽输出商品对比表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bldLvl="0" animBg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2117559" y="3465513"/>
            <a:ext cx="7732295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816768" y="1367702"/>
            <a:ext cx="8558464" cy="1383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（河北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雄州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、霸州、安肃军、广信军四榷场）岁获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四十余万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algn="r"/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                        ——《</a:t>
            </a:r>
            <a:r>
              <a:rPr lang="en-US" altLang="zh-CN" sz="2800" dirty="0" err="1">
                <a:latin typeface="微软雅黑" panose="020B0503020204020204" charset="-122"/>
                <a:ea typeface="微软雅黑" panose="020B0503020204020204" charset="-122"/>
              </a:rPr>
              <a:t>宋史》志·卷一百三十九</a:t>
            </a:r>
            <a:endParaRPr lang="en-US" altLang="zh-CN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91368" y="3979858"/>
            <a:ext cx="8558464" cy="181483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800" dirty="0" err="1">
                <a:latin typeface="微软雅黑" panose="020B0503020204020204" charset="-122"/>
                <a:ea typeface="微软雅黑" panose="020B0503020204020204" charset="-122"/>
              </a:rPr>
              <a:t>        富弼乃议榷场之货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2800" dirty="0" err="1">
                <a:latin typeface="微软雅黑" panose="020B0503020204020204" charset="-122"/>
                <a:ea typeface="微软雅黑" panose="020B0503020204020204" charset="-122"/>
              </a:rPr>
              <a:t>百有五十万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algn="r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                      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徐梦莘《三朝北盟汇编》</a:t>
            </a:r>
          </a:p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译文：（北宋名相）</a:t>
            </a:r>
            <a:r>
              <a:rPr lang="en-US" altLang="zh-CN" sz="2800" b="1" dirty="0" err="1">
                <a:latin typeface="楷体" panose="02010609060101010101" charset="-122"/>
                <a:ea typeface="楷体" panose="02010609060101010101" charset="-122"/>
                <a:sym typeface="+mn-ea"/>
              </a:rPr>
              <a:t>富弼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在说到榷场贸易时提到，（每年宋辽贸易额）约有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150万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3836" y="31652"/>
            <a:ext cx="7089481" cy="706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澶渊之盟对北宋的消极影响给我们什么启示？</a:t>
            </a:r>
          </a:p>
        </p:txBody>
      </p:sp>
      <p:pic>
        <p:nvPicPr>
          <p:cNvPr id="4" name="中国通史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77" y="585926"/>
            <a:ext cx="11993732" cy="62404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697990" y="489585"/>
            <a:ext cx="9412605" cy="1383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sym typeface="+mn-ea"/>
              </a:rPr>
              <a:t>北宋：这是一个屈辱的和约北宋政府威风扫地，“岁币”成为北宋人民的沉重负担。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3" name="矩形 2"/>
          <p:cNvSpPr/>
          <p:nvPr/>
        </p:nvSpPr>
        <p:spPr>
          <a:xfrm>
            <a:off x="1745615" y="2504440"/>
            <a:ext cx="9364980" cy="1383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zh-CN" altLang="en-US" sz="2800" dirty="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sym typeface="+mn-ea"/>
              </a:rPr>
              <a:t>辽：得到了银、绢等钱物，经济实力增强，是意外的收获。</a:t>
            </a:r>
          </a:p>
          <a:p>
            <a:endParaRPr lang="zh-CN" altLang="en-US" sz="2800" dirty="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97990" y="4519295"/>
            <a:ext cx="9413240" cy="1383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sym typeface="+mn-ea"/>
              </a:rPr>
              <a:t>中华民族：澶渊之盟结束了辽宋之间几十年的战争，促进了民族间的经济文化交流，也加强了民间的交往和融合。</a:t>
            </a:r>
            <a:endParaRPr lang="en-US" altLang="zh-CN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53" y="1183640"/>
            <a:ext cx="2799080" cy="3823547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pic>
        <p:nvPicPr>
          <p:cNvPr id="4" name="图片 3" descr="14937216241091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927" y="984673"/>
            <a:ext cx="7333827" cy="3148753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15" name="文本框 14"/>
          <p:cNvSpPr txBox="1"/>
          <p:nvPr/>
        </p:nvSpPr>
        <p:spPr>
          <a:xfrm>
            <a:off x="870373" y="5297593"/>
            <a:ext cx="1932093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algn="ctr"/>
            <a:r>
              <a:rPr lang="zh-CN" altLang="en-US" sz="2135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范仲淹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88080" y="4346787"/>
            <a:ext cx="7335520" cy="1671320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由于连年征战，人力、物力、财力损失惨重，致使出现严重经济危机，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西夏“财用不给”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，严重地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阻滞了西夏经济和社会的发展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。此外，由于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民间贸易中断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，使得西夏百姓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“饮无茶，衣昂贵”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，怨声载道。西夏与辽之间又出现了嫌隙。</a:t>
            </a:r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4.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宋夏之战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7"/>
          <p:cNvGrpSpPr/>
          <p:nvPr/>
        </p:nvGrpSpPr>
        <p:grpSpPr bwMode="auto">
          <a:xfrm>
            <a:off x="5437280" y="893639"/>
            <a:ext cx="1317413" cy="4191847"/>
            <a:chOff x="5547360" y="57150"/>
            <a:chExt cx="1097156" cy="3495889"/>
          </a:xfrm>
        </p:grpSpPr>
        <p:sp>
          <p:nvSpPr>
            <p:cNvPr id="5" name="矩形 4"/>
            <p:cNvSpPr/>
            <p:nvPr/>
          </p:nvSpPr>
          <p:spPr>
            <a:xfrm>
              <a:off x="5547360" y="57150"/>
              <a:ext cx="1097156" cy="3495889"/>
            </a:xfrm>
            <a:prstGeom prst="rect">
              <a:avLst/>
            </a:prstGeom>
            <a:solidFill>
              <a:schemeClr val="accent5">
                <a:lumMod val="50000"/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1" name="矩形 12"/>
            <p:cNvSpPr>
              <a:spLocks noChangeArrowheads="1"/>
            </p:cNvSpPr>
            <p:nvPr/>
          </p:nvSpPr>
          <p:spPr bwMode="auto">
            <a:xfrm>
              <a:off x="5669617" y="313463"/>
              <a:ext cx="903779" cy="313366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vert="eaVert" wrap="square">
              <a:spAutoFit/>
            </a:bodyPr>
            <a:lstStyle/>
            <a:p>
              <a:pPr algn="ctr"/>
              <a:r>
                <a:rPr lang="zh-CN" altLang="en-US" sz="5865" dirty="0">
                  <a:solidFill>
                    <a:schemeClr val="bg1"/>
                  </a:solidFill>
                  <a:latin typeface="方正北魏楷书简体" panose="03000509000000000000" pitchFamily="65" charset="-122"/>
                  <a:ea typeface="方正北魏楷书简体" panose="03000509000000000000" pitchFamily="65" charset="-122"/>
                </a:rPr>
                <a:t>庆历和议</a:t>
              </a:r>
              <a:r>
                <a:rPr lang="en-US" altLang="zh-CN" sz="5865" dirty="0">
                  <a:solidFill>
                    <a:schemeClr val="bg1"/>
                  </a:solidFill>
                  <a:latin typeface="叶根友刀锋黑草" pitchFamily="2" charset="-122"/>
                  <a:ea typeface="叶根友刀锋黑草" pitchFamily="2" charset="-122"/>
                </a:rPr>
                <a:t> </a:t>
              </a:r>
              <a:endParaRPr lang="zh-CN" altLang="en-US" sz="5865" dirty="0">
                <a:solidFill>
                  <a:schemeClr val="bg1"/>
                </a:solidFill>
                <a:latin typeface="叶根友刀锋黑草" pitchFamily="2" charset="-122"/>
                <a:ea typeface="叶根友刀锋黑草" pitchFamily="2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651717" y="313464"/>
              <a:ext cx="865879" cy="298255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12" y="0"/>
            <a:ext cx="7369387" cy="666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l"/>
            <a:r>
              <a:rPr lang="en-US" altLang="zh-CN" sz="3735" b="1"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5.</a:t>
            </a:r>
            <a:r>
              <a:rPr lang="zh-CN" altLang="en-US" sz="3735" b="1">
                <a:latin typeface="苏新诗柳楷简" panose="02010600000101010101" charset="-122"/>
                <a:ea typeface="苏新诗柳楷简" panose="02010600000101010101" charset="-122"/>
                <a:sym typeface="+mn-ea"/>
              </a:rPr>
              <a:t>庆历和议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287" y="893233"/>
            <a:ext cx="2823633" cy="4394200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pic>
        <p:nvPicPr>
          <p:cNvPr id="10" name="文本框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6060" y="893233"/>
            <a:ext cx="3028527" cy="4358640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6" name="文本框 5"/>
          <p:cNvSpPr txBox="1"/>
          <p:nvPr/>
        </p:nvSpPr>
        <p:spPr>
          <a:xfrm>
            <a:off x="156633" y="5363633"/>
            <a:ext cx="11878733" cy="1276350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和约规定：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夏取消帝号，宋册封其为夏国主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，赐金涂银印，方二寸一分，文曰“夏国主印”，许自置官属，</a:t>
            </a:r>
            <a:r>
              <a:rPr lang="zh-CN" altLang="en-US" sz="2135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名义上向宋称臣，奉正朔</a:t>
            </a:r>
            <a:r>
              <a:rPr lang="zh-CN" altLang="en-US" sz="2135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；宋朝每年赐给西夏银7万两，绢15万匹，茶3万斤；另外，每年还在各种节日赐给西夏银22000两，绢23000匹，茶1万斤。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-17780" y="2132753"/>
            <a:ext cx="12199620" cy="2453640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 sz="3200" b="1" dirty="0"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想一想：宋夏各取何所需？如何取？</a:t>
            </a: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北宋与辽、西夏订立和约，对社会经济和民众生活有什么影响？</a:t>
            </a: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 sz="3200" b="1" dirty="0"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12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/>
        </p:nvSpPr>
        <p:spPr>
          <a:xfrm>
            <a:off x="2903220" y="3616325"/>
            <a:ext cx="6835140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400">
                <a:sym typeface="+mn-ea"/>
              </a:rPr>
              <a:t>战和中的交融</a:t>
            </a:r>
            <a:endParaRPr lang="zh-CN" altLang="en-US" sz="5400" b="1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ea"/>
            </a:endParaRPr>
          </a:p>
        </p:txBody>
      </p:sp>
      <p:sp>
        <p:nvSpPr>
          <p:cNvPr id="11" name="矩形 10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/>
          <p:nvPr/>
        </p:nvSpPr>
        <p:spPr>
          <a:xfrm>
            <a:off x="5433059" y="2875791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PART THREE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701504" y="1976318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三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8761" y="872660"/>
            <a:ext cx="11430000" cy="231932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indent="304800" fontAlgn="base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隋唐时期，游牧在北方的契丹族与汉族的经济、文化联系日益密切。唐朝末年北方汉人纷纷避乱，北出长城，带去了中原先进的生产技术和生活方式。</a:t>
            </a:r>
          </a:p>
          <a:p>
            <a:pPr indent="304800" fontAlgn="base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唐朝时，（党项族）与中原文化的接触渐多，社会生产有所发展。</a:t>
            </a:r>
          </a:p>
          <a:p>
            <a:pPr indent="304800" algn="r" fontAlgn="base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                        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——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统编中国历史七年级下册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9130" y="5791200"/>
            <a:ext cx="8223250" cy="685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学习中原先进的政治制度、生产方式和文化</a:t>
            </a:r>
          </a:p>
        </p:txBody>
      </p:sp>
      <p:sp>
        <p:nvSpPr>
          <p:cNvPr id="7" name="矩形 6"/>
          <p:cNvSpPr/>
          <p:nvPr/>
        </p:nvSpPr>
        <p:spPr>
          <a:xfrm>
            <a:off x="484527" y="3318512"/>
            <a:ext cx="11366937" cy="15100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indent="304800"/>
            <a:r>
              <a:rPr lang="en-US" altLang="zh-CN" sz="2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耶律阿保机在建立辽国之后，使用了许多汉族士人，如康默记、韩延徽、韩知谷等人，仿照汉制为辽国制定一些典章制度。</a:t>
            </a:r>
          </a:p>
          <a:p>
            <a:pPr indent="304800"/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                                                                                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——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翦伯赞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《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中国史纲要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charset="-122"/>
                <a:sym typeface="+mn-ea"/>
              </a:rPr>
              <a:t>》</a:t>
            </a:r>
          </a:p>
        </p:txBody>
      </p:sp>
      <p:sp>
        <p:nvSpPr>
          <p:cNvPr id="9" name="矩形 8"/>
          <p:cNvSpPr/>
          <p:nvPr/>
        </p:nvSpPr>
        <p:spPr>
          <a:xfrm>
            <a:off x="495973" y="4968239"/>
            <a:ext cx="9480972" cy="626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 在契丹族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和党项族发展壮大的过程中，什么因素起了重要作用？</a:t>
            </a:r>
          </a:p>
        </p:txBody>
      </p:sp>
      <p:sp>
        <p:nvSpPr>
          <p:cNvPr id="11" name="椭圆 10"/>
          <p:cNvSpPr/>
          <p:nvPr/>
        </p:nvSpPr>
        <p:spPr>
          <a:xfrm>
            <a:off x="563879" y="5090160"/>
            <a:ext cx="381001" cy="396240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1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1.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政治交融</a:t>
            </a:r>
            <a:endParaRPr lang="zh-CN" altLang="en-US" b="1" dirty="0">
              <a:latin typeface="欧阳询书法字体" panose="02000600000000000000" charset="-122"/>
              <a:ea typeface="欧阳询书法字体" panose="02000600000000000000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 bldLvl="0" animBg="1"/>
      <p:bldP spid="11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28840" y="4099559"/>
            <a:ext cx="7879880" cy="638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  这一时期各民族的交往、交流有何重要的历史影响？ </a:t>
            </a:r>
          </a:p>
        </p:txBody>
      </p:sp>
      <p:sp>
        <p:nvSpPr>
          <p:cNvPr id="5" name="矩形 4"/>
          <p:cNvSpPr/>
          <p:nvPr/>
        </p:nvSpPr>
        <p:spPr>
          <a:xfrm>
            <a:off x="944880" y="1371601"/>
            <a:ext cx="9738360" cy="2362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indent="304800" algn="just" fontAlgn="base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辽宋夏金时期，我国境内的各政权同周边各族经济文化交往频繁，社会风俗相互影响，使我国各族形成相互依存、密不可分的整体，这为元朝的大统一准备了重要条件。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  <a:p>
            <a:pPr indent="304800" algn="just" fontAlgn="base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                        ——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张岂之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《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中国历史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·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隋唐辽宋金卷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》</a:t>
            </a:r>
          </a:p>
        </p:txBody>
      </p:sp>
      <p:sp>
        <p:nvSpPr>
          <p:cNvPr id="6" name="矩形 5"/>
          <p:cNvSpPr/>
          <p:nvPr/>
        </p:nvSpPr>
        <p:spPr>
          <a:xfrm>
            <a:off x="939266" y="5121441"/>
            <a:ext cx="8710862" cy="700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促进民族交融，为元朝统一准备重要条件。</a:t>
            </a:r>
          </a:p>
        </p:txBody>
      </p:sp>
      <p:sp>
        <p:nvSpPr>
          <p:cNvPr id="8" name="椭圆 7"/>
          <p:cNvSpPr/>
          <p:nvPr/>
        </p:nvSpPr>
        <p:spPr>
          <a:xfrm>
            <a:off x="1021080" y="4191000"/>
            <a:ext cx="393835" cy="394637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2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686" y="4038794"/>
            <a:ext cx="12192000" cy="2093170"/>
          </a:xfrm>
          <a:prstGeom prst="rect">
            <a:avLst/>
          </a:prstGeom>
        </p:spPr>
      </p:pic>
      <p:sp>
        <p:nvSpPr>
          <p:cNvPr id="10" name="文本框 9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/>
        </p:nvSpPr>
        <p:spPr>
          <a:xfrm>
            <a:off x="2627630" y="2967673"/>
            <a:ext cx="6937375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400">
                <a:sym typeface="+mn-ea"/>
              </a:rPr>
              <a:t>民族政权并立</a:t>
            </a:r>
            <a:endParaRPr lang="zh-CN" altLang="en-US" sz="5400" b="1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ea"/>
            </a:endParaRPr>
          </a:p>
        </p:txBody>
      </p:sp>
      <p:sp>
        <p:nvSpPr>
          <p:cNvPr id="11" name="矩形 10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/>
          <p:nvPr/>
        </p:nvSpPr>
        <p:spPr>
          <a:xfrm>
            <a:off x="5524368" y="2598296"/>
            <a:ext cx="1143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PART ONE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701504" y="1521023"/>
            <a:ext cx="788987" cy="786295"/>
          </a:xfrm>
          <a:prstGeom prst="ellipse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4000" dirty="0">
                <a:solidFill>
                  <a:sysClr val="windowText" lastClr="0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一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81201" y="1572545"/>
            <a:ext cx="5847346" cy="8979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找出反映当时民族间经济交流的史实。</a:t>
            </a:r>
          </a:p>
        </p:txBody>
      </p:sp>
      <p:pic>
        <p:nvPicPr>
          <p:cNvPr id="6" name="图片 5" descr="20180411112646869_000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13206" y="2731769"/>
            <a:ext cx="9154795" cy="3556635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 bwMode="auto">
          <a:xfrm>
            <a:off x="6336632" y="5062324"/>
            <a:ext cx="4010527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 bwMode="auto">
          <a:xfrm>
            <a:off x="1900989" y="5521129"/>
            <a:ext cx="4010527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2.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经济交融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24000" y="1028734"/>
            <a:ext cx="9144000" cy="4408274"/>
            <a:chOff x="-1069" y="2940"/>
            <a:chExt cx="8320" cy="6955"/>
          </a:xfrm>
        </p:grpSpPr>
        <p:pic>
          <p:nvPicPr>
            <p:cNvPr id="4" name="图片 3" descr="20180411112646869_000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069" y="2940"/>
              <a:ext cx="8320" cy="6324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2164" y="9264"/>
              <a:ext cx="1896" cy="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000" b="1"/>
                <a:t>契丹文字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6246797" y="5661409"/>
            <a:ext cx="2630904" cy="7455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书法之韵</a:t>
            </a:r>
          </a:p>
        </p:txBody>
      </p:sp>
      <p:sp>
        <p:nvSpPr>
          <p:cNvPr id="9" name="矩形 8"/>
          <p:cNvSpPr/>
          <p:nvPr/>
        </p:nvSpPr>
        <p:spPr>
          <a:xfrm>
            <a:off x="3045296" y="5653388"/>
            <a:ext cx="2630904" cy="7455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汉字之形</a:t>
            </a: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0" y="-200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3.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文化交融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98201" y="4466005"/>
            <a:ext cx="9032639" cy="8979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对比皮囊和鸡冠壶（外形、材质等），你有何结论？</a:t>
            </a:r>
          </a:p>
        </p:txBody>
      </p:sp>
      <p:sp>
        <p:nvSpPr>
          <p:cNvPr id="3" name="椭圆 2"/>
          <p:cNvSpPr/>
          <p:nvPr/>
        </p:nvSpPr>
        <p:spPr>
          <a:xfrm>
            <a:off x="1554480" y="4739640"/>
            <a:ext cx="350520" cy="365759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2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 descr="微信图片_2018040315595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8893" y="994612"/>
            <a:ext cx="2610485" cy="26104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175" y="3644266"/>
            <a:ext cx="4787900" cy="70675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304800"/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皮囊</a:t>
            </a:r>
          </a:p>
          <a:p>
            <a:pPr indent="304800"/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zh-CN" altLang="en-US" sz="20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游牧民族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用来装水、酒的</a:t>
            </a:r>
            <a:r>
              <a:rPr lang="zh-CN" altLang="en-US" sz="20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皮质</a:t>
            </a:r>
            <a:r>
              <a:rPr lang="zh-CN" altLang="en-US" sz="2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容器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86466" y="3651719"/>
            <a:ext cx="4062730" cy="70675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304800"/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契丹鸡冠壶</a:t>
            </a:r>
          </a:p>
          <a:p>
            <a:pPr indent="304800"/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（</a:t>
            </a:r>
            <a:r>
              <a:rPr lang="zh-CN" altLang="en-US" sz="20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陶瓷</a:t>
            </a:r>
            <a:r>
              <a:rPr lang="zh-CN" altLang="en-US" sz="2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容器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</a:p>
        </p:txBody>
      </p:sp>
      <p:pic>
        <p:nvPicPr>
          <p:cNvPr id="9" name="图片 8" descr="20180411112646869_00000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33318" y="1208773"/>
            <a:ext cx="1675130" cy="2256790"/>
          </a:xfrm>
          <a:prstGeom prst="rect">
            <a:avLst/>
          </a:prstGeom>
        </p:spPr>
      </p:pic>
      <p:pic>
        <p:nvPicPr>
          <p:cNvPr id="10" name="图片 9" descr="20180411112646869_0000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44644" y="1185913"/>
            <a:ext cx="1391285" cy="230505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701134" y="5757780"/>
            <a:ext cx="545431" cy="5454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华文隶书" pitchFamily="2" charset="-122"/>
                <a:ea typeface="华文隶书" pitchFamily="2" charset="-122"/>
              </a:rPr>
              <a:t>①</a:t>
            </a:r>
          </a:p>
        </p:txBody>
      </p:sp>
      <p:sp>
        <p:nvSpPr>
          <p:cNvPr id="12" name="矩形 11"/>
          <p:cNvSpPr/>
          <p:nvPr/>
        </p:nvSpPr>
        <p:spPr>
          <a:xfrm>
            <a:off x="2388538" y="5757780"/>
            <a:ext cx="3537282" cy="54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辽学习了中原的制瓷技术</a:t>
            </a:r>
          </a:p>
        </p:txBody>
      </p:sp>
      <p:sp>
        <p:nvSpPr>
          <p:cNvPr id="13" name="矩形 12"/>
          <p:cNvSpPr/>
          <p:nvPr/>
        </p:nvSpPr>
        <p:spPr>
          <a:xfrm>
            <a:off x="6208966" y="5734519"/>
            <a:ext cx="545431" cy="5454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华文隶书" pitchFamily="2" charset="-122"/>
                <a:ea typeface="华文隶书" pitchFamily="2" charset="-122"/>
              </a:rPr>
              <a:t>②</a:t>
            </a:r>
          </a:p>
        </p:txBody>
      </p:sp>
      <p:sp>
        <p:nvSpPr>
          <p:cNvPr id="14" name="矩形 13"/>
          <p:cNvSpPr/>
          <p:nvPr/>
        </p:nvSpPr>
        <p:spPr>
          <a:xfrm>
            <a:off x="6896371" y="5749759"/>
            <a:ext cx="3168313" cy="54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保留了游牧民族特色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  <p:bldP spid="14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20180411112646869_0000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87881" y="955041"/>
            <a:ext cx="2854794" cy="41705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38325" y="5311405"/>
            <a:ext cx="1362075" cy="32956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anchor="t"/>
          <a:lstStyle/>
          <a:p>
            <a:pPr algn="ctr"/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辽大明塔</a:t>
            </a:r>
          </a:p>
          <a:p>
            <a:pPr algn="ctr"/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图片 7" descr="大明塔佛教艺术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97774" y="3619099"/>
            <a:ext cx="2537467" cy="2123121"/>
          </a:xfrm>
          <a:prstGeom prst="wedgeEllipseCallout">
            <a:avLst>
              <a:gd name="adj1" fmla="val -75777"/>
              <a:gd name="adj2" fmla="val -59712"/>
            </a:avLst>
          </a:prstGeom>
        </p:spPr>
      </p:pic>
      <p:pic>
        <p:nvPicPr>
          <p:cNvPr id="7" name="图片 6" descr="大明塔一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79956" y="789423"/>
            <a:ext cx="2916752" cy="2273818"/>
          </a:xfrm>
          <a:prstGeom prst="wedgeEllipseCallout">
            <a:avLst>
              <a:gd name="adj1" fmla="val -64954"/>
              <a:gd name="adj2" fmla="val 35634"/>
            </a:avLst>
          </a:prstGeom>
        </p:spPr>
      </p:pic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9754504" y="859691"/>
            <a:ext cx="1290353" cy="500770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wordArtVertRtl" wrap="square" lIns="91440" tIns="45720" rIns="91440" bIns="45720" numCol="1" anchor="ctr" anchorCtr="0" compatLnSpc="1">
            <a:spAutoFit/>
          </a:bodyPr>
          <a:lstStyle/>
          <a:p>
            <a:pPr indent="3048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①造型壮观、雕刻精细，工艺精湛；</a:t>
            </a:r>
            <a:endParaRPr lang="en-US" altLang="zh-CN" sz="2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8230504" y="859859"/>
            <a:ext cx="1290353" cy="50380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wordArtVertRtl" wrap="square" lIns="91440" tIns="45720" rIns="91440" bIns="45720" numCol="1" anchor="ctr" anchorCtr="0" compatLnSpc="1">
            <a:spAutoFit/>
          </a:bodyPr>
          <a:lstStyle/>
          <a:p>
            <a:pPr indent="3048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②契丹人可能信仰佛教。</a:t>
            </a:r>
            <a:endParaRPr lang="en-US" altLang="zh-CN" sz="2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41121" y="5928360"/>
            <a:ext cx="6720839" cy="710665"/>
            <a:chOff x="518161" y="7943411"/>
            <a:chExt cx="6911741" cy="897940"/>
          </a:xfrm>
        </p:grpSpPr>
        <p:sp>
          <p:nvSpPr>
            <p:cNvPr id="4" name="矩形 3"/>
            <p:cNvSpPr/>
            <p:nvPr/>
          </p:nvSpPr>
          <p:spPr>
            <a:xfrm>
              <a:off x="518161" y="7943411"/>
              <a:ext cx="6911741" cy="8979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   观察辽大明塔，你可以提取到哪些历史信息？</a:t>
              </a:r>
            </a:p>
          </p:txBody>
        </p:sp>
        <p:sp>
          <p:nvSpPr>
            <p:cNvPr id="13" name="椭圆 12"/>
            <p:cNvSpPr/>
            <p:nvPr/>
          </p:nvSpPr>
          <p:spPr>
            <a:xfrm>
              <a:off x="563880" y="8149116"/>
              <a:ext cx="335280" cy="429745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3</a:t>
              </a:r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bldLvl="0" animBg="1"/>
      <p:bldP spid="12" grpId="0" animBg="1"/>
      <p:bldP spid="12" grpId="1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/>
        </p:nvSpPr>
        <p:spPr>
          <a:xfrm>
            <a:off x="499110" y="4432935"/>
            <a:ext cx="6934200" cy="1752600"/>
          </a:xfrm>
        </p:spPr>
        <p:txBody>
          <a:bodyPr/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b="1"/>
              <a:t>文化上：吸纳创新兼备</a:t>
            </a:r>
          </a:p>
        </p:txBody>
      </p:sp>
      <p:sp>
        <p:nvSpPr>
          <p:cNvPr id="5" name="副标题 2"/>
          <p:cNvSpPr>
            <a:spLocks noGrp="1"/>
          </p:cNvSpPr>
          <p:nvPr/>
        </p:nvSpPr>
        <p:spPr>
          <a:xfrm>
            <a:off x="533400" y="1604645"/>
            <a:ext cx="6934200" cy="1752600"/>
          </a:xfrm>
        </p:spPr>
        <p:txBody>
          <a:bodyPr/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b="1"/>
              <a:t>政治上：</a:t>
            </a:r>
            <a:r>
              <a:rPr lang="zh-CN" altLang="en-US" b="1">
                <a:sym typeface="+mn-ea"/>
              </a:rPr>
              <a:t>奠定统一基础</a:t>
            </a:r>
            <a:endParaRPr lang="zh-CN" altLang="en-US" b="1"/>
          </a:p>
          <a:p>
            <a:endParaRPr lang="zh-CN" altLang="en-US" b="1"/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533400" y="3106420"/>
            <a:ext cx="6934200" cy="1752600"/>
          </a:xfrm>
        </p:spPr>
        <p:txBody>
          <a:bodyPr/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b="1"/>
              <a:t>经济上：相互交流依存</a:t>
            </a:r>
          </a:p>
        </p:txBody>
      </p:sp>
      <p:sp>
        <p:nvSpPr>
          <p:cNvPr id="7" name="右大括号 6"/>
          <p:cNvSpPr/>
          <p:nvPr/>
        </p:nvSpPr>
        <p:spPr>
          <a:xfrm>
            <a:off x="6142990" y="1786890"/>
            <a:ext cx="728980" cy="3072130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b="1">
              <a:latin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93255" y="2784476"/>
            <a:ext cx="365887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 b="1"/>
              <a:t> </a:t>
            </a:r>
            <a:r>
              <a:rPr lang="zh-CN" altLang="en-US" sz="3200" b="1"/>
              <a:t>中华民族在互动</a:t>
            </a:r>
          </a:p>
          <a:p>
            <a:r>
              <a:rPr lang="zh-CN" altLang="en-US" sz="3200" b="1"/>
              <a:t>交融中形成和发展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7" grpId="1" animBg="1"/>
      <p:bldP spid="7" grpId="2" animBg="1"/>
      <p:bldP spid="7" grpId="3" animBg="1"/>
      <p:bldP spid="7" grpId="4" animBg="1"/>
      <p:bldP spid="7" grpId="5" bldLvl="0" animBg="1"/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2316481" y="2603214"/>
            <a:ext cx="7058343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indent="3048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latin typeface="Tahoma" panose="020B0604030504040204" pitchFamily="34" charset="0"/>
                <a:ea typeface="微软雅黑" panose="020B0503020204020204" charset="-122"/>
                <a:cs typeface="宋体" panose="02010600030101010101" pitchFamily="2" charset="-122"/>
              </a:rPr>
              <a:t>通过本课学习，同学们有什么收获？</a:t>
            </a:r>
            <a:endParaRPr lang="zh-CN" altLang="en-US" sz="3200" b="1" dirty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00710" y="1059815"/>
            <a:ext cx="10722610" cy="415417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4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zh-CN" altLang="en-US" sz="4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有战有和，和是民族交往的主流</a:t>
            </a:r>
          </a:p>
          <a:p>
            <a:pPr fontAlgn="auto">
              <a:lnSpc>
                <a:spcPct val="150000"/>
              </a:lnSpc>
            </a:pPr>
            <a:r>
              <a:rPr lang="zh-CN" altLang="en-US" sz="4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  化干戈为玉帛是民族交往的智慧</a:t>
            </a:r>
          </a:p>
          <a:p>
            <a:pPr fontAlgn="auto">
              <a:lnSpc>
                <a:spcPct val="150000"/>
              </a:lnSpc>
            </a:pPr>
            <a:r>
              <a:rPr lang="zh-CN" altLang="en-US" sz="4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  互相交流碰撞是民族发展的趋势</a:t>
            </a:r>
          </a:p>
          <a:p>
            <a:endParaRPr lang="zh-CN" altLang="en-US" sz="4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 spd="slow" advClick="0" advTm="0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0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9458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5" y="203200"/>
            <a:ext cx="11741150" cy="6473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387475" y="1714500"/>
            <a:ext cx="10340975" cy="646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eaLnBrk="0" hangingPunct="0"/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我国辽阔的疆域是各民族共同开拓的，我们悠久的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3550" y="2519363"/>
            <a:ext cx="11264900" cy="6461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eaLnBrk="0" hangingPunct="0"/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历史是各民族共同书写的，我们灿烂的文化是各民族共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3550" y="3238500"/>
            <a:ext cx="11495088" cy="9239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eaLnBrk="0" hangingPunct="0"/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同创造的，我们伟大的精神是各民族共同培育的。中华</a:t>
            </a:r>
            <a:endParaRPr lang="en-US" altLang="zh-CN" sz="36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sym typeface="Calibri" panose="020F0502020204030204" pitchFamily="34" charset="0"/>
            </a:endParaRPr>
          </a:p>
          <a:p>
            <a:pPr eaLnBrk="0" hangingPunc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3550" y="3995738"/>
            <a:ext cx="11264900" cy="6461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eaLnBrk="0" hangingPunct="0"/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民族多元一体是先人们留给我们的丰厚遗产，也是我国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3550" y="4592638"/>
            <a:ext cx="11102975" cy="2584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发展的巨大优势。</a:t>
            </a:r>
            <a:endParaRPr lang="en-US" altLang="zh-CN" sz="36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sym typeface="Calibri" panose="020F0502020204030204" pitchFamily="34" charset="0"/>
            </a:endParaRPr>
          </a:p>
          <a:p>
            <a:r>
              <a:rPr lang="en-US" altLang="zh-CN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                ——</a:t>
            </a:r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习近平</a:t>
            </a:r>
            <a:r>
              <a:rPr lang="en-US" altLang="zh-CN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2019</a:t>
            </a:r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年</a:t>
            </a:r>
            <a:r>
              <a:rPr lang="en-US" altLang="zh-CN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9</a:t>
            </a:r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月</a:t>
            </a:r>
            <a:r>
              <a:rPr lang="en-US" altLang="zh-CN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27</a:t>
            </a:r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日出席全国</a:t>
            </a:r>
            <a:endParaRPr lang="en-US" altLang="zh-CN" sz="36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sym typeface="Calibri" panose="020F0502020204030204" pitchFamily="34" charset="0"/>
            </a:endParaRPr>
          </a:p>
          <a:p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                民族团结进步表彰大会发表的讲话</a:t>
            </a:r>
            <a:endParaRPr lang="en-US" altLang="zh-CN" sz="36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sym typeface="Calibri" panose="020F0502020204030204" pitchFamily="34" charset="0"/>
            </a:endParaRPr>
          </a:p>
          <a:p>
            <a:r>
              <a:rPr lang="zh-CN" altLang="en-US" sz="36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sym typeface="Calibri" panose="020F0502020204030204" pitchFamily="34" charset="0"/>
              </a:rPr>
              <a:t>        </a:t>
            </a:r>
            <a:endParaRPr lang="en-US" altLang="zh-CN" sz="36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sym typeface="Calibri" panose="020F050202020403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63550" y="174084"/>
            <a:ext cx="3533414" cy="137168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1.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统一各部</a:t>
            </a:r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3">
            <a:lum contrast="12000"/>
          </a:blip>
          <a:stretch>
            <a:fillRect/>
          </a:stretch>
        </p:blipFill>
        <p:spPr>
          <a:xfrm>
            <a:off x="632460" y="1691640"/>
            <a:ext cx="3141345" cy="4586605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7" name="文本框 6"/>
          <p:cNvSpPr txBox="1"/>
          <p:nvPr/>
        </p:nvSpPr>
        <p:spPr>
          <a:xfrm>
            <a:off x="4026958" y="1871768"/>
            <a:ext cx="7881620" cy="4225290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“白马青牛”——契丹族的历史记忆</a:t>
            </a: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“有男子乘白马浮土河（今内蒙古老哈河）而下，复有一妇人乘小车驾灰色之牛，浮潢河（今西拉木伦河）而下，遇于木叶之山，顾合流之水，与为夫妇，此其始祖也，是生八子，各居分地，号八部落。”</a:t>
            </a:r>
          </a:p>
          <a:p>
            <a:pPr lvl="0" algn="r">
              <a:lnSpc>
                <a:spcPct val="120000"/>
              </a:lnSpc>
              <a:buClrTx/>
              <a:buSzTx/>
              <a:buFontTx/>
            </a:pP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——《辽史》卷37《地理志》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53970" y="776605"/>
            <a:ext cx="7161530" cy="706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看图、读诗，找出契丹人的生产、生活方式。</a:t>
            </a:r>
          </a:p>
        </p:txBody>
      </p:sp>
      <p:pic>
        <p:nvPicPr>
          <p:cNvPr id="3" name="图片 2" descr="20180411112646869_000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48131" y="1791335"/>
            <a:ext cx="4121785" cy="3891280"/>
          </a:xfrm>
          <a:prstGeom prst="rect">
            <a:avLst/>
          </a:prstGeom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6519611" y="1761157"/>
            <a:ext cx="4134318" cy="3907790"/>
          </a:xfrm>
          <a:prstGeom prst="rect">
            <a:avLst/>
          </a:prstGeom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0" hangingPunct="0">
              <a:spcBef>
                <a:spcPts val="2400"/>
              </a:spcBef>
              <a:defRPr/>
            </a:pPr>
            <a:r>
              <a:rPr lang="zh-CN" altLang="en-US" sz="36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行营到处即为家</a:t>
            </a:r>
            <a:r>
              <a:rPr lang="en-US" altLang="zh-CN" sz="36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,</a:t>
            </a:r>
          </a:p>
          <a:p>
            <a:pPr algn="ctr" eaLnBrk="0" hangingPunct="0">
              <a:spcBef>
                <a:spcPts val="2400"/>
              </a:spcBef>
              <a:defRPr/>
            </a:pPr>
            <a:r>
              <a:rPr lang="zh-CN" altLang="en-US" sz="36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一卓穹庐数乘车。</a:t>
            </a:r>
          </a:p>
          <a:p>
            <a:pPr algn="ctr" eaLnBrk="0" hangingPunct="0">
              <a:spcBef>
                <a:spcPts val="2400"/>
              </a:spcBef>
              <a:defRPr/>
            </a:pPr>
            <a:r>
              <a:rPr lang="zh-CN" altLang="en-US" sz="36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千里山川无土著，</a:t>
            </a:r>
          </a:p>
          <a:p>
            <a:pPr algn="ctr" eaLnBrk="0" hangingPunct="0">
              <a:spcBef>
                <a:spcPts val="2400"/>
              </a:spcBef>
              <a:defRPr/>
            </a:pPr>
            <a:r>
              <a:rPr lang="zh-CN" altLang="en-US" sz="36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 四时畋猎是生涯。</a:t>
            </a:r>
          </a:p>
          <a:p>
            <a:pPr algn="ctr" eaLnBrk="0" hangingPunct="0">
              <a:spcBef>
                <a:spcPts val="2400"/>
              </a:spcBef>
              <a:defRPr/>
            </a:pPr>
            <a:r>
              <a:rPr lang="zh-CN" altLang="en-US" sz="2400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</a:rPr>
              <a:t>      ——苏颂《契丹帐》</a:t>
            </a: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7401293" y="2353904"/>
            <a:ext cx="1559560" cy="46014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qiong</a:t>
            </a:r>
          </a:p>
        </p:txBody>
      </p:sp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7604693" y="4066564"/>
            <a:ext cx="1092200" cy="46014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tian</a:t>
            </a:r>
          </a:p>
        </p:txBody>
      </p:sp>
      <p:sp>
        <p:nvSpPr>
          <p:cNvPr id="8" name="Line 10"/>
          <p:cNvSpPr/>
          <p:nvPr/>
        </p:nvSpPr>
        <p:spPr>
          <a:xfrm flipV="1">
            <a:off x="7532024" y="2432126"/>
            <a:ext cx="82532" cy="70213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" name="Line 10"/>
          <p:cNvSpPr/>
          <p:nvPr/>
        </p:nvSpPr>
        <p:spPr>
          <a:xfrm flipV="1">
            <a:off x="7646324" y="4143286"/>
            <a:ext cx="82532" cy="70213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" name="文本框 30"/>
          <p:cNvSpPr txBox="1"/>
          <p:nvPr/>
        </p:nvSpPr>
        <p:spPr>
          <a:xfrm>
            <a:off x="2018665" y="5784215"/>
            <a:ext cx="3180715" cy="36830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欧阳询书法字体" panose="02000600000000000000" charset="-122"/>
                <a:ea typeface="欧阳询书法字体" panose="02000600000000000000" charset="-122"/>
              </a:rPr>
              <a:t>辽墓壁画</a:t>
            </a:r>
            <a:r>
              <a:rPr lang="en-US" altLang="zh-CN" b="1">
                <a:latin typeface="汉仪劲楷简" panose="00020600040101010101" charset="-122"/>
                <a:ea typeface="汉仪劲楷简" panose="00020600040101010101" charset="-122"/>
              </a:rPr>
              <a:t>·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契丹人引马图</a:t>
            </a:r>
          </a:p>
        </p:txBody>
      </p:sp>
      <p:sp>
        <p:nvSpPr>
          <p:cNvPr id="4" name="矩形 3"/>
          <p:cNvSpPr/>
          <p:nvPr/>
        </p:nvSpPr>
        <p:spPr>
          <a:xfrm>
            <a:off x="5063382" y="3190977"/>
            <a:ext cx="1752183" cy="7058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游牧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6360" y="12065"/>
            <a:ext cx="9646920" cy="6325870"/>
          </a:xfrm>
          <a:prstGeom prst="rect">
            <a:avLst/>
          </a:prstGeom>
        </p:spPr>
      </p:pic>
      <p:sp>
        <p:nvSpPr>
          <p:cNvPr id="4" name="对话气泡: 圆角矩形 3"/>
          <p:cNvSpPr/>
          <p:nvPr/>
        </p:nvSpPr>
        <p:spPr>
          <a:xfrm>
            <a:off x="6065521" y="992505"/>
            <a:ext cx="2084705" cy="656590"/>
          </a:xfrm>
          <a:prstGeom prst="wedgeRoundRectCallout">
            <a:avLst>
              <a:gd name="adj1" fmla="val 45834"/>
              <a:gd name="adj2" fmla="val 11050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辽（契丹）</a:t>
            </a:r>
          </a:p>
        </p:txBody>
      </p:sp>
      <p:sp>
        <p:nvSpPr>
          <p:cNvPr id="5" name="对话气泡: 圆角矩形 4"/>
          <p:cNvSpPr/>
          <p:nvPr/>
        </p:nvSpPr>
        <p:spPr>
          <a:xfrm>
            <a:off x="7735570" y="4069081"/>
            <a:ext cx="1624330" cy="997585"/>
          </a:xfrm>
          <a:prstGeom prst="wedgeRoundRectCallout">
            <a:avLst>
              <a:gd name="adj1" fmla="val -46728"/>
              <a:gd name="adj2" fmla="val -8560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北宋</a:t>
            </a:r>
            <a:endParaRPr lang="en-US" altLang="zh-CN" sz="2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960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198745" y="638746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</a:rPr>
              <a:t>北宋形势图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" y="1638935"/>
            <a:ext cx="3013710" cy="35521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150" y="1638935"/>
            <a:ext cx="3856355" cy="35236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8845" y="1638935"/>
            <a:ext cx="3209925" cy="35242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5335" y="5264785"/>
            <a:ext cx="11162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契丹文字                     契丹钱币                          契丹瓷器</a:t>
            </a:r>
          </a:p>
        </p:txBody>
      </p:sp>
      <p:sp>
        <p:nvSpPr>
          <p:cNvPr id="8" name="标题 1"/>
          <p:cNvSpPr>
            <a:spLocks noGrp="1"/>
          </p:cNvSpPr>
          <p:nvPr/>
        </p:nvSpPr>
        <p:spPr>
          <a:xfrm>
            <a:off x="641350" y="3130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2.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发展成就</a:t>
            </a:r>
          </a:p>
        </p:txBody>
      </p:sp>
    </p:spTree>
  </p:cSld>
  <p:clrMapOvr>
    <a:masterClrMapping/>
  </p:clrMapOvr>
  <p:transition spd="slow" advClick="0" advTm="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136194"/>
          <p:cNvGraphicFramePr/>
          <p:nvPr/>
        </p:nvGraphicFramePr>
        <p:xfrm>
          <a:off x="441960" y="1676932"/>
          <a:ext cx="11414759" cy="4798700"/>
        </p:xfrm>
        <a:graphic>
          <a:graphicData uri="http://schemas.openxmlformats.org/drawingml/2006/table">
            <a:tbl>
              <a:tblPr/>
              <a:tblGrid>
                <a:gridCol w="2072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7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6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383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8544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名称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民族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建立时间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建立者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都城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109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sz="3200" b="1" dirty="0">
                        <a:solidFill>
                          <a:schemeClr val="hlink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7466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北宋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汉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960</a:t>
                      </a: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年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赵匡胤</a:t>
                      </a: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（宋太祖）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开封</a:t>
                      </a: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08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lnSpc>
                          <a:spcPts val="2000"/>
                        </a:lnSpc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endParaRPr lang="zh-CN" altLang="en-US" b="0" dirty="0">
                        <a:solidFill>
                          <a:srgbClr val="FF33CC"/>
                        </a:solidFill>
                        <a:effectLst>
                          <a:outerShdw blurRad="38100" dist="38100" dir="2700000">
                            <a:srgbClr val="000000"/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45720" marR="45720" anchor="ctr" anchorCtr="1"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86106" y="2844195"/>
            <a:ext cx="1928494" cy="523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契丹（辽）</a:t>
            </a:r>
            <a:endParaRPr lang="zh-CN" altLang="en-US" sz="2800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38028" y="2709727"/>
            <a:ext cx="1981200" cy="96327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ts val="3500"/>
              </a:lnSpc>
              <a:spcBef>
                <a:spcPct val="50000"/>
              </a:spcBef>
              <a:defRPr/>
            </a:pP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世纪初（</a:t>
            </a:r>
            <a:r>
              <a:rPr lang="en-US" altLang="zh-CN" sz="2800" noProof="1">
                <a:latin typeface="微软雅黑" panose="020B0503020204020204" charset="-122"/>
                <a:ea typeface="微软雅黑" panose="020B0503020204020204" charset="-122"/>
              </a:rPr>
              <a:t>916</a:t>
            </a: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年）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945948" y="2798609"/>
            <a:ext cx="2286000" cy="8645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ts val="2100"/>
              </a:lnSpc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</a:rPr>
              <a:t>耶律阿保机</a:t>
            </a:r>
          </a:p>
          <a:p>
            <a:pPr algn="ctr">
              <a:lnSpc>
                <a:spcPts val="2100"/>
              </a:lnSpc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（辽太祖）</a:t>
            </a:r>
            <a:endParaRPr lang="zh-CN" altLang="en-US" sz="2800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35837" y="2901980"/>
            <a:ext cx="23622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上京临潢府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753327" y="2864515"/>
            <a:ext cx="16002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noProof="1">
                <a:latin typeface="微软雅黑" panose="020B0503020204020204" charset="-122"/>
                <a:ea typeface="微软雅黑" panose="020B0503020204020204" charset="-122"/>
                <a:cs typeface="+mn-ea"/>
              </a:rPr>
              <a:t>契丹族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文本框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73" y="1094317"/>
            <a:ext cx="3241040" cy="4358640"/>
          </a:xfrm>
          <a:prstGeom prst="rect">
            <a:avLst/>
          </a:prstGeom>
          <a:solidFill>
            <a:srgbClr val="EEECE1">
              <a:alpha val="50000"/>
            </a:srgbClr>
          </a:solidFill>
        </p:spPr>
      </p:pic>
      <p:sp>
        <p:nvSpPr>
          <p:cNvPr id="14" name="文本框 13"/>
          <p:cNvSpPr txBox="1"/>
          <p:nvPr/>
        </p:nvSpPr>
        <p:spPr>
          <a:xfrm>
            <a:off x="1264920" y="5604933"/>
            <a:ext cx="2045547" cy="420370"/>
          </a:xfrm>
          <a:prstGeom prst="rect">
            <a:avLst/>
          </a:prstGeom>
          <a:solidFill>
            <a:srgbClr val="CAD9DE"/>
          </a:solidFill>
          <a:ln>
            <a:solidFill>
              <a:schemeClr val="tx1"/>
            </a:solidFill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135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苏新诗柳楷简" panose="02010600000101010101" charset="-122"/>
                <a:ea typeface="苏新诗柳楷简" panose="02010600000101010101" charset="-122"/>
              </a:rPr>
              <a:t>李元昊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378325" y="830580"/>
            <a:ext cx="7558193" cy="4523105"/>
          </a:xfrm>
          <a:prstGeom prst="rect">
            <a:avLst/>
          </a:prstGeom>
          <a:solidFill>
            <a:srgbClr val="EEECE1">
              <a:alpha val="50000"/>
            </a:srgbClr>
          </a:solidFill>
        </p:spPr>
        <p:txBody>
          <a:bodyPr wrap="square" rtlCol="0" anchor="t">
            <a:spAutoFit/>
          </a:bodyPr>
          <a:lstStyle/>
          <a:p>
            <a:pPr lvl="0" algn="l" fontAlgn="auto">
              <a:lnSpc>
                <a:spcPct val="150000"/>
              </a:lnSpc>
              <a:buClrTx/>
              <a:buSzTx/>
              <a:buFontTx/>
            </a:pP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“西朝是西夏的别称，源于地理位置，相对于宋朝和辽朝，西夏位于西部，所以自称西朝”。</a:t>
            </a:r>
          </a:p>
          <a:p>
            <a:pPr lvl="0"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 ——</a:t>
            </a:r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徐俊 、《中国古代王朝和政权名号探源》华中师范大学出版社 、2000年11月 ：第276页。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398347" y="5353897"/>
            <a:ext cx="5518573" cy="583565"/>
          </a:xfrm>
          <a:prstGeom prst="rect">
            <a:avLst/>
          </a:prstGeom>
          <a:solidFill>
            <a:schemeClr val="bg1"/>
          </a:solidFill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b="1" dirty="0">
                <a:solidFill>
                  <a:srgbClr val="C00000"/>
                </a:solidFill>
                <a:latin typeface="方正北魏楷书简体" panose="03000509000000000000" pitchFamily="65" charset="-122"/>
                <a:ea typeface="方正北魏楷书简体" panose="03000509000000000000" pitchFamily="65" charset="-122"/>
                <a:sym typeface="+mn-ea"/>
              </a:rPr>
              <a:t>兴庆建国、史称西夏</a:t>
            </a:r>
          </a:p>
        </p:txBody>
      </p:sp>
      <p:sp>
        <p:nvSpPr>
          <p:cNvPr id="8" name="标题 1"/>
          <p:cNvSpPr>
            <a:spLocks noGrp="1"/>
          </p:cNvSpPr>
          <p:nvPr/>
        </p:nvSpPr>
        <p:spPr>
          <a:xfrm>
            <a:off x="40132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3.</a:t>
            </a:r>
            <a:r>
              <a:rPr lang="zh-CN" altLang="en-US" b="1" dirty="0">
                <a:latin typeface="欧阳询书法字体" panose="02000600000000000000" charset="-122"/>
                <a:ea typeface="欧阳询书法字体" panose="02000600000000000000" charset="-122"/>
                <a:sym typeface="+mn-ea"/>
              </a:rPr>
              <a:t>西夏建立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SCORM_RATE_SLIDES" val="0"/>
  <p:tag name="ISPRING_SCORM_PASSING_SCORE" val="0.000000"/>
  <p:tag name="ISPRING_ULTRA_SCORM_COURSE_ID" val="045662CC-F4A7-41F0-BAFF-34A68BE424B8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D:\ppt\第七批\5.7\253247"/>
  <p:tag name="ISPRING_FIRST_PUBLISH" val="1"/>
  <p:tag name="ISPRING_SCORM_RATE_QUIZZE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553801036"/>
  <p:tag name="KSO_WM_UNIT_PLACING_PICTURE_USER_VIEWPORT" val="{&quot;height&quot;:5256,&quot;width&quot;:3600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bytkj2d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1747</Words>
  <Application>Microsoft Office PowerPoint</Application>
  <PresentationFormat>宽屏</PresentationFormat>
  <Paragraphs>247</Paragraphs>
  <Slides>37</Slides>
  <Notes>11</Notes>
  <HiddenSlides>1</HiddenSlides>
  <MMClips>3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5" baseType="lpstr">
      <vt:lpstr>方正北魏楷书简体</vt:lpstr>
      <vt:lpstr>汉仪劲楷简</vt:lpstr>
      <vt:lpstr>黑体</vt:lpstr>
      <vt:lpstr>华文隶书</vt:lpstr>
      <vt:lpstr>华文新魏</vt:lpstr>
      <vt:lpstr>华文中宋</vt:lpstr>
      <vt:lpstr>楷体</vt:lpstr>
      <vt:lpstr>欧阳询书法字体</vt:lpstr>
      <vt:lpstr>宋体</vt:lpstr>
      <vt:lpstr>苏新诗柳楷简</vt:lpstr>
      <vt:lpstr>微软雅黑</vt:lpstr>
      <vt:lpstr>叶根友刀锋黑草</vt:lpstr>
      <vt:lpstr>优教通专用字体logo</vt:lpstr>
      <vt:lpstr>字魂59号-创粗黑</vt:lpstr>
      <vt:lpstr>Arial</vt:lpstr>
      <vt:lpstr>Calibri</vt:lpstr>
      <vt:lpstr>Tahoma</vt:lpstr>
      <vt:lpstr>Office 主题​​</vt:lpstr>
      <vt:lpstr>PowerPoint 演示文稿</vt:lpstr>
      <vt:lpstr>PowerPoint 演示文稿</vt:lpstr>
      <vt:lpstr>PowerPoint 演示文稿</vt:lpstr>
      <vt:lpstr>1.统一各部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FIVE</dc:creator>
  <cp:lastModifiedBy>会玲 郭</cp:lastModifiedBy>
  <cp:revision>123</cp:revision>
  <dcterms:created xsi:type="dcterms:W3CDTF">2017-07-28T09:08:00Z</dcterms:created>
  <dcterms:modified xsi:type="dcterms:W3CDTF">2020-03-18T08:48:04Z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